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9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77" r:id="rId12"/>
    <p:sldId id="272" r:id="rId13"/>
    <p:sldId id="275" r:id="rId14"/>
    <p:sldId id="273" r:id="rId15"/>
    <p:sldId id="274" r:id="rId16"/>
    <p:sldId id="276" r:id="rId17"/>
    <p:sldId id="263" r:id="rId18"/>
    <p:sldId id="264" r:id="rId19"/>
    <p:sldId id="265" r:id="rId20"/>
    <p:sldId id="267" r:id="rId21"/>
    <p:sldId id="268" r:id="rId22"/>
    <p:sldId id="278" r:id="rId23"/>
    <p:sldId id="291" r:id="rId24"/>
    <p:sldId id="292" r:id="rId25"/>
    <p:sldId id="293" r:id="rId26"/>
    <p:sldId id="294" r:id="rId27"/>
    <p:sldId id="295" r:id="rId28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00FF"/>
    <a:srgbClr val="0066FF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E5AB8E0B-0A3F-43FB-B6D2-B7D0AF41A346}" type="datetime1">
              <a:rPr lang="en-US"/>
              <a:pPr/>
              <a:t>8/30/2010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94D99251-38C1-4BB3-A524-13794C7FA43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F3F2DDEB-D20D-4E72-A4A3-0445B7AD4A19}" type="datetime1">
              <a:rPr lang="en-US"/>
              <a:pPr/>
              <a:t>8/30/2010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2CAAEBAB-0418-4802-BFE7-4C84F432894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AEBAB-0418-4802-BFE7-4C84F432894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AEBAB-0418-4802-BFE7-4C84F432894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1C2807-10A1-4DA9-A683-287B272BBFC9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AEBAB-0418-4802-BFE7-4C84F432894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4B63C0-A5EE-41AC-BEA5-F021BB9FBC8A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697BA0-C7A0-4342-9499-BEF80FC0348A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AEBAB-0418-4802-BFE7-4C84F432894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ECD21B-A6F8-4C7F-B6AF-341CAC8E496F}" type="slidenum">
              <a:rPr lang="en-US"/>
              <a:pPr/>
              <a:t>12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ECD21B-A6F8-4C7F-B6AF-341CAC8E496F}" type="slidenum">
              <a:rPr lang="en-US"/>
              <a:pPr/>
              <a:t>13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B565DD-47A2-44BE-85B8-5C251DBFD7B8}" type="slidenum">
              <a:rPr lang="en-US"/>
              <a:pPr/>
              <a:t>14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38CFE7-B1F1-4DE2-BAB0-9E0DA6F52C31}" type="slidenum">
              <a:rPr lang="en-US"/>
              <a:pPr/>
              <a:t>15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AEBAB-0418-4802-BFE7-4C84F432894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AEBAB-0418-4802-BFE7-4C84F432894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5991225"/>
            <a:ext cx="914400" cy="365125"/>
          </a:xfrm>
        </p:spPr>
        <p:txBody>
          <a:bodyPr/>
          <a:lstStyle>
            <a:lvl1pPr>
              <a:defRPr/>
            </a:lvl1pPr>
          </a:lstStyle>
          <a:p>
            <a:fld id="{C3FDA41C-8A99-4701-AFA1-57790583354A}" type="datetime1">
              <a:rPr lang="en-US"/>
              <a:pPr/>
              <a:t>8/30/2010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173788"/>
            <a:ext cx="289560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dirty="0">
                <a:solidFill>
                  <a:srgbClr val="7F7F7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2400" y="6356350"/>
            <a:ext cx="914400" cy="365125"/>
          </a:xfrm>
        </p:spPr>
        <p:txBody>
          <a:bodyPr/>
          <a:lstStyle>
            <a:lvl1pPr>
              <a:defRPr/>
            </a:lvl1pPr>
          </a:lstStyle>
          <a:p>
            <a:fld id="{97A68B8C-2642-48E6-A701-FFA61D47C0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2"/>
          </p:nvPr>
        </p:nvSpPr>
        <p:spPr>
          <a:xfrm>
            <a:off x="320519" y="474807"/>
            <a:ext cx="8366281" cy="914400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fld id="{19FF18C6-4536-4585-9727-D8C22B64013E}" type="datetime1">
              <a:rPr lang="en-US"/>
              <a:pPr/>
              <a:t>8/30/2010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CDEA2021-26A8-4910-9C13-248E8B725E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AB2BD7-68B7-40BD-969E-19BF93EEFF4F}" type="datetime1">
              <a:rPr lang="en-US"/>
              <a:pPr/>
              <a:t>8/30/2010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31C000C-7D71-4283-9768-218935541C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ChangeArrowheads="1"/>
          </p:cNvSpPr>
          <p:nvPr userDrawn="1"/>
        </p:nvSpPr>
        <p:spPr bwMode="auto">
          <a:xfrm>
            <a:off x="0" y="0"/>
            <a:ext cx="9144000" cy="4027488"/>
          </a:xfrm>
          <a:prstGeom prst="rect">
            <a:avLst/>
          </a:prstGeom>
          <a:solidFill>
            <a:schemeClr val="bg2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5" name="Rectangle 22"/>
          <p:cNvSpPr>
            <a:spLocks noChangeArrowheads="1"/>
          </p:cNvSpPr>
          <p:nvPr userDrawn="1"/>
        </p:nvSpPr>
        <p:spPr bwMode="auto">
          <a:xfrm>
            <a:off x="0" y="4005263"/>
            <a:ext cx="9144000" cy="170338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pic>
        <p:nvPicPr>
          <p:cNvPr id="6" name="Picture 10" descr="shadow.png"/>
          <p:cNvPicPr>
            <a:picLocks noChangeAspect="1"/>
          </p:cNvPicPr>
          <p:nvPr userDrawn="1"/>
        </p:nvPicPr>
        <p:blipFill>
          <a:blip r:embed="rId2"/>
          <a:srcRect l="13063" t="60806" r="10840"/>
          <a:stretch>
            <a:fillRect/>
          </a:stretch>
        </p:blipFill>
        <p:spPr bwMode="auto">
          <a:xfrm>
            <a:off x="0" y="2586038"/>
            <a:ext cx="91440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5"/>
          <p:cNvSpPr>
            <a:spLocks noChangeArrowheads="1"/>
          </p:cNvSpPr>
          <p:nvPr userDrawn="1"/>
        </p:nvSpPr>
        <p:spPr bwMode="auto">
          <a:xfrm>
            <a:off x="0" y="1212850"/>
            <a:ext cx="9144000" cy="1828800"/>
          </a:xfrm>
          <a:prstGeom prst="rect">
            <a:avLst/>
          </a:prstGeom>
          <a:gradFill rotWithShape="1">
            <a:gsLst>
              <a:gs pos="0">
                <a:srgbClr val="008ED0"/>
              </a:gs>
              <a:gs pos="100000">
                <a:srgbClr val="008ED0">
                  <a:gamma/>
                  <a:shade val="66275"/>
                  <a:invGamma/>
                </a:srgbClr>
              </a:gs>
            </a:gsLst>
            <a:lin ang="2700000" scaled="1"/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427788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408738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485E06-5536-44FB-8446-9A1596FD16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038" y="1957387"/>
            <a:ext cx="8259762" cy="765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038" y="2973387"/>
            <a:ext cx="8259762" cy="1638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5827712"/>
            <a:ext cx="2133600" cy="365125"/>
          </a:xfrm>
          <a:ln/>
        </p:spPr>
        <p:txBody>
          <a:bodyPr/>
          <a:lstStyle>
            <a:lvl1pPr>
              <a:defRPr/>
            </a:lvl1pPr>
          </a:lstStyle>
          <a:p>
            <a:fld id="{DA14F5CD-904F-4F8F-B85C-236341CEFC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447800"/>
            <a:ext cx="6400800" cy="4038600"/>
          </a:xfrm>
        </p:spPr>
        <p:txBody>
          <a:bodyPr/>
          <a:lstStyle>
            <a:lvl1pPr marL="0" indent="0" algn="ctr">
              <a:buNone/>
              <a:defRPr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609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248400"/>
            <a:ext cx="1905000" cy="4572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E0F531E-B7C9-40D7-8BBB-26C01177EB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953000"/>
          </a:xfr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lang="en-US" sz="20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defRPr lang="en-US" sz="2000" dirty="0" smtClean="0">
                <a:solidFill>
                  <a:srgbClr val="FFFF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defRPr lang="en-US" sz="20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defRPr lang="en-US" sz="2000" dirty="0" smtClean="0">
                <a:solidFill>
                  <a:srgbClr val="FFFF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defRPr lang="en-US" sz="20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953000"/>
          </a:xfr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lang="en-US" sz="24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defRPr lang="en-US" sz="2400" dirty="0" smtClean="0">
                <a:solidFill>
                  <a:srgbClr val="FFFF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defRPr lang="en-US" sz="24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defRPr lang="en-US" sz="2400" dirty="0" smtClean="0">
                <a:solidFill>
                  <a:srgbClr val="FFFF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defRPr lang="en-US" sz="24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09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solidFill>
                  <a:srgbClr val="FFFF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2DBDC-3766-4A15-821C-45BEB71784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27038" y="2486025"/>
            <a:ext cx="8259762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Presenter Name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27038" y="3502025"/>
            <a:ext cx="8259762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Paper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59912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437450D1-7B41-4117-B610-D3F92ACAF977}" type="datetime1">
              <a:rPr lang="en-US"/>
              <a:pPr/>
              <a:t>8/30/2010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612F2205-D06D-4783-B5FE-0A8A0CA30D8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Title Placeholder 1"/>
          <p:cNvSpPr txBox="1">
            <a:spLocks/>
          </p:cNvSpPr>
          <p:nvPr userDrawn="1"/>
        </p:nvSpPr>
        <p:spPr>
          <a:xfrm>
            <a:off x="5626100" y="955675"/>
            <a:ext cx="3060700" cy="76517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Presenter 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ctr" defTabSz="457200" rtl="0" fontAlgn="base">
        <a:spcBef>
          <a:spcPct val="20000"/>
        </a:spcBef>
        <a:spcAft>
          <a:spcPct val="0"/>
        </a:spcAft>
        <a:defRPr sz="4400" kern="1200">
          <a:solidFill>
            <a:srgbClr val="FFFFFF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0" descr="DW masterb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427038" y="1720850"/>
            <a:ext cx="8259762" cy="765175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36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172" name="Text Placeholder 2"/>
          <p:cNvSpPr txBox="1">
            <a:spLocks/>
          </p:cNvSpPr>
          <p:nvPr/>
        </p:nvSpPr>
        <p:spPr bwMode="auto">
          <a:xfrm>
            <a:off x="427038" y="2917278"/>
            <a:ext cx="8259762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DEEPWATER DRILLING OPERATIONS GOING FORWARD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800" i="1" dirty="0" smtClean="0">
                <a:solidFill>
                  <a:srgbClr val="FFFFFF"/>
                </a:solidFill>
                <a:latin typeface="Calibri" charset="0"/>
              </a:rPr>
              <a:t>A Discussion with Industry Leaders</a:t>
            </a:r>
            <a:endParaRPr lang="en-US" sz="2800" i="1" dirty="0">
              <a:solidFill>
                <a:srgbClr val="FFFFFF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0" descr="DW masterb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427038" y="1720850"/>
            <a:ext cx="8259762" cy="765175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36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172" name="Text Placeholder 2"/>
          <p:cNvSpPr txBox="1">
            <a:spLocks/>
          </p:cNvSpPr>
          <p:nvPr/>
        </p:nvSpPr>
        <p:spPr bwMode="auto">
          <a:xfrm>
            <a:off x="427038" y="2917278"/>
            <a:ext cx="8259762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en-US" sz="2800" i="1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427038" y="82550"/>
            <a:ext cx="8259762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ts val="0"/>
              </a:spcBef>
            </a:pP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DEEPWATER DRILLING OPERATIONS GOING FORWARD</a:t>
            </a:r>
          </a:p>
          <a:p>
            <a:pPr marL="342900" indent="-342900" algn="ctr">
              <a:spcBef>
                <a:spcPts val="0"/>
              </a:spcBef>
            </a:pPr>
            <a:r>
              <a:rPr lang="en-US" sz="2800" i="1" dirty="0" smtClean="0">
                <a:solidFill>
                  <a:srgbClr val="FFFFFF"/>
                </a:solidFill>
                <a:latin typeface="Calibri" charset="0"/>
              </a:rPr>
              <a:t>A Discussion with Industry Leaders</a:t>
            </a:r>
            <a:endParaRPr lang="en-US" sz="2800" i="1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" y="2514600"/>
            <a:ext cx="8991600" cy="1347952"/>
          </a:xfrm>
          <a:prstGeom prst="rect">
            <a:avLst/>
          </a:prstGeom>
          <a:solidFill>
            <a:srgbClr val="663300"/>
          </a:solidFill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189186" y="1720849"/>
            <a:ext cx="8954814" cy="4333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</a:pP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Participants / Agenda:</a:t>
            </a:r>
          </a:p>
          <a:p>
            <a:pPr marL="342900" indent="-342900">
              <a:spcBef>
                <a:spcPts val="0"/>
              </a:spcBef>
            </a:pPr>
            <a:endParaRPr lang="en-US" sz="2800" i="1" dirty="0" smtClean="0">
              <a:solidFill>
                <a:srgbClr val="FFFF00"/>
              </a:solidFill>
              <a:latin typeface="Calibri" charset="0"/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Deepwater Well Design Task Force – </a:t>
            </a:r>
            <a:r>
              <a:rPr lang="en-US" b="1" dirty="0" smtClean="0">
                <a:solidFill>
                  <a:srgbClr val="FFFF00"/>
                </a:solidFill>
              </a:rPr>
              <a:t>John Peters  Chevron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Deepwater Well Operating Procedures – </a:t>
            </a:r>
            <a:r>
              <a:rPr lang="en-US" b="1" dirty="0" smtClean="0">
                <a:solidFill>
                  <a:srgbClr val="FFFF00"/>
                </a:solidFill>
              </a:rPr>
              <a:t>George Coltrin</a:t>
            </a:r>
            <a:r>
              <a:rPr lang="en-US" dirty="0" smtClean="0">
                <a:solidFill>
                  <a:srgbClr val="FFFF00"/>
                </a:solidFill>
              </a:rPr>
              <a:t> – </a:t>
            </a:r>
            <a:r>
              <a:rPr lang="en-US" dirty="0" err="1" smtClean="0">
                <a:solidFill>
                  <a:srgbClr val="FFFF00"/>
                </a:solidFill>
              </a:rPr>
              <a:t>Nexen</a:t>
            </a:r>
            <a:r>
              <a:rPr lang="en-US" dirty="0" smtClean="0">
                <a:solidFill>
                  <a:srgbClr val="FFFF00"/>
                </a:solidFill>
              </a:rPr>
              <a:t> 	&amp;   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									Ron Sweatman</a:t>
            </a:r>
            <a:r>
              <a:rPr lang="en-US" dirty="0" smtClean="0">
                <a:solidFill>
                  <a:srgbClr val="FFFF00"/>
                </a:solidFill>
              </a:rPr>
              <a:t> – Halliburton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Deepwater Well BOP/Equipment Task Force – </a:t>
            </a:r>
            <a:r>
              <a:rPr lang="en-US" b="1" dirty="0" smtClean="0">
                <a:solidFill>
                  <a:srgbClr val="FFFF00"/>
                </a:solidFill>
              </a:rPr>
              <a:t>Moe </a:t>
            </a:r>
            <a:r>
              <a:rPr lang="en-US" b="1" dirty="0" err="1" smtClean="0">
                <a:solidFill>
                  <a:srgbClr val="FFFF00"/>
                </a:solidFill>
              </a:rPr>
              <a:t>Plaisance</a:t>
            </a:r>
            <a:r>
              <a:rPr lang="en-US" b="1" dirty="0" smtClean="0">
                <a:solidFill>
                  <a:srgbClr val="FFFF00"/>
                </a:solidFill>
              </a:rPr>
              <a:t> – Diamond Offshore </a:t>
            </a:r>
            <a:r>
              <a:rPr lang="en-US" dirty="0" smtClean="0">
                <a:solidFill>
                  <a:srgbClr val="FFFF00"/>
                </a:solidFill>
              </a:rPr>
              <a:t> 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Subsea Well Control and Containment Task Force,  </a:t>
            </a:r>
            <a:r>
              <a:rPr lang="en-US" b="1" dirty="0" smtClean="0">
                <a:solidFill>
                  <a:srgbClr val="FFFF00"/>
                </a:solidFill>
              </a:rPr>
              <a:t>-  Charlie Williams – Shell </a:t>
            </a:r>
            <a:r>
              <a:rPr lang="en-US" dirty="0" smtClean="0">
                <a:solidFill>
                  <a:srgbClr val="FFFF00"/>
                </a:solidFill>
              </a:rPr>
              <a:t> 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Oil Spill Response Task Force – </a:t>
            </a:r>
            <a:r>
              <a:rPr lang="en-US" b="1" dirty="0" smtClean="0">
                <a:solidFill>
                  <a:srgbClr val="FFFF00"/>
                </a:solidFill>
              </a:rPr>
              <a:t>Keith Robson – Marathon  </a:t>
            </a:r>
            <a:endParaRPr lang="en-US" dirty="0" smtClean="0">
              <a:solidFill>
                <a:srgbClr val="FFFF00"/>
              </a:solidFill>
            </a:endParaRPr>
          </a:p>
          <a:p>
            <a:pPr marL="342900" indent="-342900">
              <a:spcBef>
                <a:spcPts val="0"/>
              </a:spcBef>
            </a:pPr>
            <a:endParaRPr lang="en-US" i="1" dirty="0">
              <a:solidFill>
                <a:srgbClr val="FFFF00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990600"/>
            <a:ext cx="7620000" cy="3429000"/>
          </a:xfrm>
        </p:spPr>
        <p:txBody>
          <a:bodyPr/>
          <a:lstStyle/>
          <a:p>
            <a:r>
              <a:rPr lang="en-US" b="1" smtClean="0">
                <a:latin typeface="Arial" charset="0"/>
                <a:cs typeface="Arial" charset="0"/>
              </a:rPr>
              <a:t/>
            </a:r>
            <a:br>
              <a:rPr lang="en-US" b="1" smtClean="0">
                <a:latin typeface="Arial" charset="0"/>
                <a:cs typeface="Arial" charset="0"/>
              </a:rPr>
            </a:br>
            <a:endParaRPr lang="en-US" b="1" smtClean="0">
              <a:latin typeface="Arial" charset="0"/>
              <a:cs typeface="Arial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914399"/>
            <a:ext cx="9144000" cy="4934607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Joint Industry Task Force for Offshore Operating Procedures</a:t>
            </a:r>
          </a:p>
          <a:p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API RP 96 – Deepwater Well Design Considerations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George Coltrin,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Nexen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 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Ron Sweatman, Halliburton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John Peters, Chevron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0" y="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27038" y="362607"/>
            <a:ext cx="8259762" cy="488731"/>
          </a:xfrm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JITF for Operating Procedures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038" y="1072055"/>
            <a:ext cx="8259762" cy="5065713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JITF met for ~2 weeks in May to develop recommendations for DOI.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Identify best practices with offshore D&amp;C ops using Subsea BOP’s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Focused on (5) areas: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sz="1800" dirty="0" smtClean="0">
                <a:latin typeface="Arial" charset="0"/>
                <a:cs typeface="Arial" charset="0"/>
              </a:rPr>
              <a:t>Cementing – refer to API RP65 Part 2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sz="1800" dirty="0" smtClean="0">
                <a:latin typeface="Arial" charset="0"/>
                <a:cs typeface="Arial" charset="0"/>
              </a:rPr>
              <a:t>Wellbore loads and casing resistance</a:t>
            </a:r>
          </a:p>
          <a:p>
            <a:pPr marL="1257300" lvl="2" indent="-342900">
              <a:buFont typeface="Times New Roman" pitchFamily="18" charset="0"/>
              <a:buAutoNum type="arabicPeriod"/>
            </a:pPr>
            <a:r>
              <a:rPr lang="en-US" sz="1600" dirty="0" smtClean="0">
                <a:latin typeface="Arial" charset="0"/>
                <a:cs typeface="Arial" charset="0"/>
              </a:rPr>
              <a:t>Casing hanger assembly locked into Subsea wellhead</a:t>
            </a:r>
          </a:p>
          <a:p>
            <a:pPr marL="1257300" lvl="2" indent="-342900">
              <a:buFont typeface="Times New Roman" pitchFamily="18" charset="0"/>
              <a:buAutoNum type="arabicPeriod"/>
            </a:pPr>
            <a:r>
              <a:rPr lang="en-US" sz="1600" dirty="0" smtClean="0">
                <a:latin typeface="Arial" charset="0"/>
                <a:cs typeface="Arial" charset="0"/>
              </a:rPr>
              <a:t>Phase 2 study – provide well design considerations (now API RP 96)</a:t>
            </a:r>
            <a:endParaRPr lang="en-US" dirty="0" smtClean="0">
              <a:latin typeface="Arial" charset="0"/>
              <a:cs typeface="Arial" charset="0"/>
            </a:endParaRP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sz="1800" dirty="0" smtClean="0">
                <a:latin typeface="Arial" charset="0"/>
                <a:cs typeface="Arial" charset="0"/>
              </a:rPr>
              <a:t>Wellbore barriers</a:t>
            </a:r>
          </a:p>
          <a:p>
            <a:pPr marL="1257300" lvl="2" indent="-342900">
              <a:buFont typeface="Times New Roman" pitchFamily="18" charset="0"/>
              <a:buAutoNum type="arabicPeriod"/>
            </a:pPr>
            <a:r>
              <a:rPr lang="en-US" sz="1600" dirty="0" smtClean="0">
                <a:latin typeface="Arial" charset="0"/>
                <a:cs typeface="Arial" charset="0"/>
              </a:rPr>
              <a:t>Two or more independent barriers for each flow path</a:t>
            </a:r>
          </a:p>
          <a:p>
            <a:pPr marL="1257300" lvl="2" indent="-342900">
              <a:buFont typeface="Times New Roman" pitchFamily="18" charset="0"/>
              <a:buAutoNum type="arabicPeriod"/>
            </a:pPr>
            <a:r>
              <a:rPr lang="en-US" sz="1600" dirty="0" smtClean="0">
                <a:latin typeface="Arial" charset="0"/>
                <a:cs typeface="Arial" charset="0"/>
              </a:rPr>
              <a:t>Testing and verification of same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sz="1800" dirty="0" smtClean="0">
                <a:latin typeface="Arial" charset="0"/>
                <a:cs typeface="Arial" charset="0"/>
              </a:rPr>
              <a:t>Displacing wells to lighter fluids</a:t>
            </a:r>
          </a:p>
          <a:p>
            <a:pPr marL="1257300" lvl="2" indent="-342900">
              <a:buFont typeface="Times New Roman" pitchFamily="18" charset="0"/>
              <a:buAutoNum type="arabicPeriod"/>
            </a:pPr>
            <a:r>
              <a:rPr lang="en-US" sz="1600" dirty="0" smtClean="0">
                <a:latin typeface="Arial" charset="0"/>
                <a:cs typeface="Arial" charset="0"/>
              </a:rPr>
              <a:t>With Subsea BOP closed</a:t>
            </a:r>
          </a:p>
          <a:p>
            <a:pPr marL="1257300" lvl="2" indent="-342900">
              <a:buFont typeface="Times New Roman" pitchFamily="18" charset="0"/>
              <a:buAutoNum type="arabicPeriod"/>
            </a:pPr>
            <a:r>
              <a:rPr lang="en-US" sz="1600" dirty="0" smtClean="0">
                <a:latin typeface="Arial" charset="0"/>
                <a:cs typeface="Arial" charset="0"/>
              </a:rPr>
              <a:t>Separate ops for - negative test, riser </a:t>
            </a:r>
            <a:r>
              <a:rPr lang="en-US" sz="1600" dirty="0" err="1" smtClean="0">
                <a:latin typeface="Arial" charset="0"/>
                <a:cs typeface="Arial" charset="0"/>
              </a:rPr>
              <a:t>displ</a:t>
            </a:r>
            <a:r>
              <a:rPr lang="en-US" sz="1600" dirty="0" smtClean="0">
                <a:latin typeface="Arial" charset="0"/>
                <a:cs typeface="Arial" charset="0"/>
              </a:rPr>
              <a:t>, and </a:t>
            </a:r>
            <a:r>
              <a:rPr lang="en-US" sz="1600" dirty="0" err="1" smtClean="0">
                <a:latin typeface="Arial" charset="0"/>
                <a:cs typeface="Arial" charset="0"/>
              </a:rPr>
              <a:t>csg</a:t>
            </a:r>
            <a:r>
              <a:rPr lang="en-US" sz="1600" dirty="0" smtClean="0">
                <a:latin typeface="Arial" charset="0"/>
                <a:cs typeface="Arial" charset="0"/>
              </a:rPr>
              <a:t> </a:t>
            </a:r>
            <a:r>
              <a:rPr lang="en-US" sz="1600" dirty="0" err="1" smtClean="0">
                <a:latin typeface="Arial" charset="0"/>
                <a:cs typeface="Arial" charset="0"/>
              </a:rPr>
              <a:t>displ</a:t>
            </a:r>
            <a:endParaRPr lang="en-US" sz="1600" dirty="0" smtClean="0">
              <a:latin typeface="Arial" charset="0"/>
              <a:cs typeface="Arial" charset="0"/>
            </a:endParaRPr>
          </a:p>
          <a:p>
            <a:pPr marL="1257300" lvl="2" indent="-342900">
              <a:buFont typeface="Times New Roman" pitchFamily="18" charset="0"/>
              <a:buAutoNum type="arabicPeriod"/>
            </a:pPr>
            <a:r>
              <a:rPr lang="en-US" sz="1600" dirty="0" smtClean="0">
                <a:latin typeface="Arial" charset="0"/>
                <a:cs typeface="Arial" charset="0"/>
              </a:rPr>
              <a:t>Monitor displacement volumes / rates in and out of wellbore</a:t>
            </a:r>
          </a:p>
          <a:p>
            <a:pPr marL="1257300" lvl="2" indent="-342900">
              <a:buFont typeface="Times New Roman" pitchFamily="18" charset="0"/>
              <a:buAutoNum type="arabicPeriod"/>
            </a:pPr>
            <a:r>
              <a:rPr lang="en-US" sz="1600" dirty="0" smtClean="0">
                <a:latin typeface="Arial" charset="0"/>
                <a:cs typeface="Arial" charset="0"/>
              </a:rPr>
              <a:t>Confirm </a:t>
            </a:r>
            <a:r>
              <a:rPr lang="en-US" sz="1600" dirty="0" err="1" smtClean="0">
                <a:latin typeface="Arial" charset="0"/>
                <a:cs typeface="Arial" charset="0"/>
              </a:rPr>
              <a:t>shearable</a:t>
            </a:r>
            <a:r>
              <a:rPr lang="en-US" sz="1600" dirty="0" smtClean="0">
                <a:latin typeface="Arial" charset="0"/>
                <a:cs typeface="Arial" charset="0"/>
              </a:rPr>
              <a:t> components across shear rams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sz="1800" dirty="0" smtClean="0">
                <a:latin typeface="Arial" charset="0"/>
                <a:cs typeface="Arial" charset="0"/>
              </a:rPr>
              <a:t>HSE Case, incl. Well Construction Interfacing Document (WCI</a:t>
            </a:r>
            <a:endParaRPr lang="en-US" sz="1400" dirty="0" smtClean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04951" y="1295400"/>
            <a:ext cx="3824123" cy="49183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sz="1800" u="sng" dirty="0">
                <a:solidFill>
                  <a:schemeClr val="tx2">
                    <a:lumMod val="75000"/>
                  </a:schemeClr>
                </a:solidFill>
              </a:rPr>
              <a:t>Well Planning / Ops Guidelines</a:t>
            </a:r>
          </a:p>
          <a:p>
            <a:pPr>
              <a:defRPr/>
            </a:pPr>
            <a:endParaRPr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sz="1800" dirty="0" smtClean="0">
                <a:solidFill>
                  <a:schemeClr val="tx2">
                    <a:lumMod val="75000"/>
                  </a:schemeClr>
                </a:solidFill>
              </a:rPr>
              <a:t>Drilling </a:t>
            </a: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Practices</a:t>
            </a:r>
          </a:p>
          <a:p>
            <a:pPr lvl="1"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Maintain Wellbore Stability </a:t>
            </a:r>
          </a:p>
          <a:p>
            <a:pPr>
              <a:defRPr/>
            </a:pPr>
            <a:r>
              <a:rPr sz="1800" dirty="0" smtClean="0">
                <a:solidFill>
                  <a:schemeClr val="tx2">
                    <a:lumMod val="75000"/>
                  </a:schemeClr>
                </a:solidFill>
              </a:rPr>
              <a:t>Mechanical </a:t>
            </a: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Barrier Methods</a:t>
            </a:r>
          </a:p>
          <a:p>
            <a:pPr lvl="1"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Sub-Surface Devices</a:t>
            </a:r>
          </a:p>
          <a:p>
            <a:pPr lvl="1"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Surface/Wellhead Devices</a:t>
            </a:r>
          </a:p>
          <a:p>
            <a:pPr lvl="1"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Alternative Devices</a:t>
            </a:r>
          </a:p>
          <a:p>
            <a:pPr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Cementing Practices</a:t>
            </a:r>
          </a:p>
          <a:p>
            <a:pPr lvl="1">
              <a:defRPr/>
            </a:pPr>
            <a:r>
              <a:rPr sz="1800" dirty="0" smtClean="0">
                <a:solidFill>
                  <a:schemeClr val="tx2">
                    <a:lumMod val="75000"/>
                  </a:schemeClr>
                </a:solidFill>
              </a:rPr>
              <a:t>"</a:t>
            </a: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Shoe Tests" LOT</a:t>
            </a:r>
          </a:p>
          <a:p>
            <a:pPr lvl="1"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Casing Tests, Etc</a:t>
            </a:r>
            <a:r>
              <a:rPr sz="18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sz="1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Flow Prevention Practice Matrix</a:t>
            </a:r>
          </a:p>
          <a:p>
            <a:pPr lvl="1"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Key Parameters  </a:t>
            </a:r>
          </a:p>
          <a:p>
            <a:pPr lvl="1"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How to use the Matrix 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9906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API RP-65 Part 2:  “Isolating Potential Flow Zones During Drilling &amp; Cementing” </a:t>
            </a: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714750" y="1295400"/>
            <a:ext cx="5429250" cy="5310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648200" y="1295399"/>
            <a:ext cx="3810000" cy="5152697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1600" dirty="0">
                <a:solidFill>
                  <a:schemeClr val="tx1"/>
                </a:solidFill>
              </a:rPr>
              <a:t>Loads</a:t>
            </a:r>
          </a:p>
          <a:p>
            <a:pPr lvl="1">
              <a:defRPr/>
            </a:pPr>
            <a:r>
              <a:rPr lang="en-US" sz="1600" dirty="0">
                <a:solidFill>
                  <a:schemeClr val="tx1"/>
                </a:solidFill>
              </a:rPr>
              <a:t>HTHP, MASP, </a:t>
            </a:r>
            <a:r>
              <a:rPr lang="en-US" sz="1600" dirty="0" err="1">
                <a:solidFill>
                  <a:schemeClr val="tx1"/>
                </a:solidFill>
              </a:rPr>
              <a:t>cmt</a:t>
            </a:r>
            <a:r>
              <a:rPr lang="en-US" sz="1600" dirty="0">
                <a:solidFill>
                  <a:schemeClr val="tx1"/>
                </a:solidFill>
              </a:rPr>
              <a:t>, buckling </a:t>
            </a:r>
          </a:p>
          <a:p>
            <a:pPr lvl="1">
              <a:defRPr/>
            </a:pPr>
            <a:r>
              <a:rPr lang="en-US" sz="1600" dirty="0">
                <a:solidFill>
                  <a:schemeClr val="tx1"/>
                </a:solidFill>
              </a:rPr>
              <a:t>Hanger , liner top </a:t>
            </a:r>
            <a:r>
              <a:rPr lang="en-US" sz="1600" dirty="0" err="1">
                <a:solidFill>
                  <a:schemeClr val="tx1"/>
                </a:solidFill>
              </a:rPr>
              <a:t>pkr</a:t>
            </a:r>
            <a:endParaRPr lang="en-US" sz="1600" dirty="0">
              <a:solidFill>
                <a:schemeClr val="tx1"/>
              </a:solidFill>
            </a:endParaRPr>
          </a:p>
          <a:p>
            <a:pPr lvl="1">
              <a:defRPr/>
            </a:pPr>
            <a:r>
              <a:rPr lang="en-US" sz="1600" dirty="0">
                <a:solidFill>
                  <a:schemeClr val="tx1"/>
                </a:solidFill>
              </a:rPr>
              <a:t>Drive-off </a:t>
            </a:r>
            <a:r>
              <a:rPr lang="en-US" sz="1600" dirty="0" smtClean="0">
                <a:solidFill>
                  <a:schemeClr val="tx1"/>
                </a:solidFill>
              </a:rPr>
              <a:t>/ship rotation - WH/36</a:t>
            </a:r>
            <a:r>
              <a:rPr lang="en-US" sz="1600" dirty="0">
                <a:solidFill>
                  <a:schemeClr val="tx1"/>
                </a:solidFill>
              </a:rPr>
              <a:t>”</a:t>
            </a:r>
          </a:p>
          <a:p>
            <a:pPr lvl="1">
              <a:defRPr/>
            </a:pPr>
            <a:r>
              <a:rPr lang="en-US" sz="1600" dirty="0">
                <a:solidFill>
                  <a:schemeClr val="tx1"/>
                </a:solidFill>
              </a:rPr>
              <a:t>Welded </a:t>
            </a:r>
            <a:r>
              <a:rPr lang="en-US" sz="1600" dirty="0" err="1">
                <a:solidFill>
                  <a:schemeClr val="tx1"/>
                </a:solidFill>
              </a:rPr>
              <a:t>conn’s</a:t>
            </a:r>
            <a:r>
              <a:rPr lang="en-US" sz="1600" dirty="0">
                <a:solidFill>
                  <a:schemeClr val="tx1"/>
                </a:solidFill>
              </a:rPr>
              <a:t> at WH / </a:t>
            </a:r>
            <a:r>
              <a:rPr lang="en-US" sz="1600" dirty="0" err="1">
                <a:solidFill>
                  <a:schemeClr val="tx1"/>
                </a:solidFill>
              </a:rPr>
              <a:t>Csg</a:t>
            </a:r>
            <a:endParaRPr lang="en-US" sz="1600" dirty="0">
              <a:solidFill>
                <a:schemeClr val="tx1"/>
              </a:solidFill>
            </a:endParaRPr>
          </a:p>
          <a:p>
            <a:pPr lvl="1">
              <a:defRPr/>
            </a:pPr>
            <a:r>
              <a:rPr lang="en-US" sz="1600" dirty="0" err="1">
                <a:solidFill>
                  <a:schemeClr val="tx1"/>
                </a:solidFill>
              </a:rPr>
              <a:t>Csg</a:t>
            </a:r>
            <a:r>
              <a:rPr lang="en-US" sz="1600" dirty="0">
                <a:solidFill>
                  <a:schemeClr val="tx1"/>
                </a:solidFill>
              </a:rPr>
              <a:t>  wear 22” / 16” /….</a:t>
            </a:r>
          </a:p>
          <a:p>
            <a:pPr lvl="1">
              <a:defRPr/>
            </a:pPr>
            <a:r>
              <a:rPr lang="en-US" sz="1600" dirty="0">
                <a:solidFill>
                  <a:schemeClr val="tx1"/>
                </a:solidFill>
              </a:rPr>
              <a:t>APB – drilling / production</a:t>
            </a:r>
          </a:p>
          <a:p>
            <a:pPr lvl="1">
              <a:defRPr/>
            </a:pPr>
            <a:r>
              <a:rPr lang="en-US" sz="1600" dirty="0">
                <a:solidFill>
                  <a:schemeClr val="tx1"/>
                </a:solidFill>
              </a:rPr>
              <a:t>ETC, Etc, etc.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</a:rPr>
              <a:t>Barrier - Install, Verify &amp; Manage</a:t>
            </a:r>
          </a:p>
          <a:p>
            <a:pPr lvl="1">
              <a:defRPr/>
            </a:pPr>
            <a:r>
              <a:rPr lang="en-US" sz="1600" dirty="0">
                <a:solidFill>
                  <a:schemeClr val="tx1"/>
                </a:solidFill>
              </a:rPr>
              <a:t>Barrier test method</a:t>
            </a:r>
          </a:p>
          <a:p>
            <a:pPr lvl="1">
              <a:defRPr/>
            </a:pPr>
            <a:r>
              <a:rPr lang="en-US" sz="1600" dirty="0">
                <a:solidFill>
                  <a:schemeClr val="tx1"/>
                </a:solidFill>
              </a:rPr>
              <a:t>Non-testable barriers</a:t>
            </a:r>
          </a:p>
          <a:p>
            <a:pPr lvl="1">
              <a:defRPr/>
            </a:pPr>
            <a:r>
              <a:rPr lang="en-US" sz="1600" dirty="0">
                <a:solidFill>
                  <a:schemeClr val="tx1"/>
                </a:solidFill>
              </a:rPr>
              <a:t>Fluid displacements (TA/PA)</a:t>
            </a:r>
          </a:p>
          <a:p>
            <a:pPr lvl="1">
              <a:defRPr/>
            </a:pPr>
            <a:r>
              <a:rPr lang="en-US" sz="1600" dirty="0">
                <a:solidFill>
                  <a:schemeClr val="tx1"/>
                </a:solidFill>
              </a:rPr>
              <a:t>MOC triggers in well design</a:t>
            </a:r>
          </a:p>
          <a:p>
            <a:pPr lvl="1">
              <a:defRPr/>
            </a:pPr>
            <a:r>
              <a:rPr lang="en-US" sz="1600" dirty="0">
                <a:solidFill>
                  <a:schemeClr val="tx1"/>
                </a:solidFill>
              </a:rPr>
              <a:t>ETC, Etc, etc.</a:t>
            </a:r>
          </a:p>
          <a:p>
            <a:pPr>
              <a:defRPr/>
            </a:pPr>
            <a:r>
              <a:rPr lang="en-US" sz="1600" dirty="0">
                <a:solidFill>
                  <a:schemeClr val="tx1"/>
                </a:solidFill>
              </a:rPr>
              <a:t>Standard/Reference Review</a:t>
            </a:r>
          </a:p>
          <a:p>
            <a:pPr lvl="1">
              <a:defRPr/>
            </a:pPr>
            <a:r>
              <a:rPr lang="en-US" sz="1600" dirty="0">
                <a:solidFill>
                  <a:schemeClr val="tx1"/>
                </a:solidFill>
              </a:rPr>
              <a:t>Over 30 API + Others</a:t>
            </a:r>
          </a:p>
          <a:p>
            <a:pPr lvl="1">
              <a:defRPr/>
            </a:pPr>
            <a:r>
              <a:rPr lang="en-US" sz="1600" dirty="0">
                <a:solidFill>
                  <a:schemeClr val="tx1"/>
                </a:solidFill>
              </a:rPr>
              <a:t>Including API RP 65 Part 2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2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JITF Operating Procedures </a:t>
            </a:r>
            <a:b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</a:b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API RP96 Deepwater Well Design Considerations </a:t>
            </a:r>
          </a:p>
        </p:txBody>
      </p:sp>
      <p:pic>
        <p:nvPicPr>
          <p:cNvPr id="12292" name="Picture 1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" y="1219200"/>
            <a:ext cx="4360863" cy="54578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AU" sz="1800" dirty="0">
                <a:solidFill>
                  <a:schemeClr val="tx2">
                    <a:lumMod val="75000"/>
                  </a:schemeClr>
                </a:solidFill>
                <a:sym typeface="Wingdings"/>
              </a:rPr>
              <a:t> </a:t>
            </a:r>
            <a:r>
              <a:rPr sz="1800" dirty="0" smtClean="0">
                <a:solidFill>
                  <a:schemeClr val="tx2">
                    <a:lumMod val="75000"/>
                  </a:schemeClr>
                </a:solidFill>
              </a:rPr>
              <a:t>Complete</a:t>
            </a:r>
            <a:endParaRPr sz="1800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Kick off meeting </a:t>
            </a:r>
          </a:p>
          <a:p>
            <a:pPr lvl="1"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Develop initial </a:t>
            </a:r>
            <a:r>
              <a:rPr sz="1800" dirty="0" smtClean="0">
                <a:solidFill>
                  <a:schemeClr val="tx2">
                    <a:lumMod val="75000"/>
                  </a:schemeClr>
                </a:solidFill>
              </a:rPr>
              <a:t>outline</a:t>
            </a:r>
            <a:endParaRPr sz="1800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Organize into sub teams and select sub team leads.</a:t>
            </a:r>
          </a:p>
          <a:p>
            <a:pPr lvl="1"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Sub teams meet and add content to outline</a:t>
            </a:r>
          </a:p>
          <a:p>
            <a:pPr lvl="1"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Select Engineering Consultant as tech writer</a:t>
            </a:r>
          </a:p>
          <a:p>
            <a:pPr>
              <a:defRPr/>
            </a:pPr>
            <a:r>
              <a:rPr lang="en-AU" sz="1800" dirty="0">
                <a:solidFill>
                  <a:schemeClr val="tx2">
                    <a:lumMod val="75000"/>
                  </a:schemeClr>
                </a:solidFill>
                <a:sym typeface="Wingdings"/>
              </a:rPr>
              <a:t> </a:t>
            </a:r>
            <a:r>
              <a:rPr lang="en-AU" sz="1800" dirty="0" smtClean="0">
                <a:solidFill>
                  <a:schemeClr val="tx2">
                    <a:lumMod val="75000"/>
                  </a:schemeClr>
                </a:solidFill>
                <a:sym typeface="Wingdings"/>
              </a:rPr>
              <a:t>I</a:t>
            </a:r>
            <a:r>
              <a:rPr sz="1800" dirty="0" smtClean="0">
                <a:solidFill>
                  <a:schemeClr val="tx2">
                    <a:lumMod val="75000"/>
                  </a:schemeClr>
                </a:solidFill>
              </a:rPr>
              <a:t>n </a:t>
            </a: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Progress</a:t>
            </a:r>
          </a:p>
          <a:p>
            <a:pPr lvl="1"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Review and vet the sub team work</a:t>
            </a:r>
          </a:p>
          <a:p>
            <a:pPr lvl="1">
              <a:defRPr/>
            </a:pPr>
            <a:r>
              <a:rPr sz="1800" dirty="0">
                <a:solidFill>
                  <a:schemeClr val="tx2">
                    <a:lumMod val="75000"/>
                  </a:schemeClr>
                </a:solidFill>
              </a:rPr>
              <a:t>Begin draft #1 using Engineering tech writer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AU" sz="2000" dirty="0">
                <a:solidFill>
                  <a:schemeClr val="tx2">
                    <a:lumMod val="75000"/>
                  </a:schemeClr>
                </a:solidFill>
                <a:sym typeface="Wingdings"/>
              </a:rPr>
              <a:t> </a:t>
            </a:r>
            <a:r>
              <a:rPr sz="2000" dirty="0" smtClean="0">
                <a:solidFill>
                  <a:schemeClr val="tx2">
                    <a:lumMod val="75000"/>
                  </a:schemeClr>
                </a:solidFill>
              </a:rPr>
              <a:t>Outstanding</a:t>
            </a:r>
            <a:endParaRPr sz="2000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defRPr/>
            </a:pPr>
            <a:r>
              <a:rPr sz="2000" dirty="0">
                <a:solidFill>
                  <a:schemeClr val="tx2">
                    <a:lumMod val="75000"/>
                  </a:schemeClr>
                </a:solidFill>
              </a:rPr>
              <a:t>Review draft #1</a:t>
            </a:r>
          </a:p>
          <a:p>
            <a:pPr lvl="1">
              <a:defRPr/>
            </a:pPr>
            <a:r>
              <a:rPr sz="2000" dirty="0">
                <a:solidFill>
                  <a:schemeClr val="tx2">
                    <a:lumMod val="75000"/>
                  </a:schemeClr>
                </a:solidFill>
              </a:rPr>
              <a:t>Update draft #2 </a:t>
            </a:r>
          </a:p>
          <a:p>
            <a:pPr lvl="1">
              <a:defRPr/>
            </a:pPr>
            <a:r>
              <a:rPr sz="2000" dirty="0">
                <a:solidFill>
                  <a:schemeClr val="tx2">
                    <a:lumMod val="75000"/>
                  </a:schemeClr>
                </a:solidFill>
              </a:rPr>
              <a:t>Ballot for group consensus</a:t>
            </a:r>
          </a:p>
          <a:p>
            <a:pPr lvl="1">
              <a:defRPr/>
            </a:pPr>
            <a:r>
              <a:rPr sz="2000" dirty="0" smtClean="0">
                <a:solidFill>
                  <a:schemeClr val="tx2">
                    <a:lumMod val="75000"/>
                  </a:schemeClr>
                </a:solidFill>
              </a:rPr>
              <a:t>Draft </a:t>
            </a:r>
            <a:r>
              <a:rPr sz="2000" dirty="0">
                <a:solidFill>
                  <a:schemeClr val="tx2">
                    <a:lumMod val="75000"/>
                  </a:schemeClr>
                </a:solidFill>
              </a:rPr>
              <a:t>#3 (if necessary)</a:t>
            </a:r>
          </a:p>
          <a:p>
            <a:pPr lvl="1">
              <a:defRPr/>
            </a:pPr>
            <a:r>
              <a:rPr sz="2000" dirty="0" smtClean="0">
                <a:solidFill>
                  <a:schemeClr val="tx2">
                    <a:lumMod val="75000"/>
                  </a:schemeClr>
                </a:solidFill>
              </a:rPr>
              <a:t>Send </a:t>
            </a:r>
            <a:r>
              <a:rPr sz="2000" dirty="0">
                <a:solidFill>
                  <a:schemeClr val="tx2">
                    <a:lumMod val="75000"/>
                  </a:schemeClr>
                </a:solidFill>
              </a:rPr>
              <a:t>approved draft to API for 1st Edition</a:t>
            </a:r>
          </a:p>
        </p:txBody>
      </p:sp>
      <p:sp>
        <p:nvSpPr>
          <p:cNvPr id="13316" name="Title 3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762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API RP 96 Deepwater Well Design Considerations</a:t>
            </a:r>
            <a:b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</a:b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Forward Plan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724400" y="1295400"/>
            <a:ext cx="4306614" cy="52578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Well construction interface / Basis of design</a:t>
            </a:r>
          </a:p>
          <a:p>
            <a:pPr lvl="1"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Location &amp; environment</a:t>
            </a:r>
          </a:p>
          <a:p>
            <a:pPr lvl="1"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Geologic and geophysical</a:t>
            </a:r>
          </a:p>
          <a:p>
            <a:pPr lvl="1"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Well design</a:t>
            </a:r>
          </a:p>
          <a:p>
            <a:pPr lvl="1"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Well barriers (with much detail)</a:t>
            </a:r>
          </a:p>
          <a:p>
            <a:pPr lvl="1"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Casing design</a:t>
            </a:r>
          </a:p>
          <a:p>
            <a:pPr lvl="1"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Well execution plan (with detail)</a:t>
            </a:r>
          </a:p>
          <a:p>
            <a:pPr lvl="1"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Critical well Risk Assessments</a:t>
            </a:r>
          </a:p>
          <a:p>
            <a:pPr lvl="1"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Operator’s MOC</a:t>
            </a:r>
          </a:p>
          <a:p>
            <a:pPr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Drilling contractor safety case and lease operator SMS interface</a:t>
            </a:r>
          </a:p>
          <a:p>
            <a:pPr lvl="1">
              <a:defRPr/>
            </a:pPr>
            <a:r>
              <a:rPr sz="1600" dirty="0" err="1">
                <a:solidFill>
                  <a:schemeClr val="tx2">
                    <a:lumMod val="75000"/>
                  </a:schemeClr>
                </a:solidFill>
              </a:rPr>
              <a:t>Mngt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 structure / RR’s / Acct</a:t>
            </a:r>
          </a:p>
          <a:p>
            <a:pPr lvl="1"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Drilling Contractor MOC</a:t>
            </a:r>
          </a:p>
          <a:p>
            <a:pPr lvl="1"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Personnel management</a:t>
            </a:r>
          </a:p>
          <a:p>
            <a:pPr lvl="1"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Well control procedures</a:t>
            </a:r>
          </a:p>
          <a:p>
            <a:pPr lvl="1"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Risk management processes</a:t>
            </a:r>
          </a:p>
          <a:p>
            <a:pPr lvl="1"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Emergency response</a:t>
            </a:r>
          </a:p>
          <a:p>
            <a:pPr lvl="1">
              <a:defRPr/>
            </a:pPr>
            <a:r>
              <a:rPr sz="1600" dirty="0">
                <a:solidFill>
                  <a:schemeClr val="tx2">
                    <a:lumMod val="75000"/>
                  </a:schemeClr>
                </a:solidFill>
              </a:rPr>
              <a:t>Monitoring, auditing and review </a:t>
            </a:r>
          </a:p>
        </p:txBody>
      </p:sp>
      <p:sp>
        <p:nvSpPr>
          <p:cNvPr id="14340" name="Title 3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990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JITF Operating Procedures</a:t>
            </a:r>
            <a:b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</a:b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WCID (Well Construction Interface Document)</a:t>
            </a:r>
          </a:p>
        </p:txBody>
      </p:sp>
      <p:pic>
        <p:nvPicPr>
          <p:cNvPr id="14338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778000"/>
            <a:ext cx="4724400" cy="4699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AU" dirty="0">
                <a:solidFill>
                  <a:schemeClr val="tx2">
                    <a:lumMod val="75000"/>
                  </a:schemeClr>
                </a:solidFill>
                <a:sym typeface="Wingdings"/>
              </a:rPr>
              <a:t> </a:t>
            </a:r>
            <a:r>
              <a:rPr lang="en-AU" dirty="0" smtClean="0">
                <a:solidFill>
                  <a:schemeClr val="tx2">
                    <a:lumMod val="75000"/>
                  </a:schemeClr>
                </a:solidFill>
              </a:rPr>
              <a:t>Complete</a:t>
            </a:r>
            <a:endParaRPr lang="en-AU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defRPr/>
            </a:pPr>
            <a:r>
              <a:rPr lang="en-AU" dirty="0">
                <a:solidFill>
                  <a:schemeClr val="tx2">
                    <a:lumMod val="75000"/>
                  </a:schemeClr>
                </a:solidFill>
              </a:rPr>
              <a:t>Sub Team Kick Off meeting</a:t>
            </a:r>
          </a:p>
          <a:p>
            <a:pPr lvl="1">
              <a:defRPr/>
            </a:pPr>
            <a:r>
              <a:rPr lang="en-AU" dirty="0">
                <a:solidFill>
                  <a:schemeClr val="tx2">
                    <a:lumMod val="75000"/>
                  </a:schemeClr>
                </a:solidFill>
              </a:rPr>
              <a:t>Developed initial WCID guidelines outline 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defRPr/>
            </a:pPr>
            <a:r>
              <a:rPr lang="en-AU" dirty="0">
                <a:solidFill>
                  <a:schemeClr val="tx2">
                    <a:lumMod val="75000"/>
                  </a:schemeClr>
                </a:solidFill>
              </a:rPr>
              <a:t>Sub Team to vet WCID outline with JITF Procedures Group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defRPr/>
            </a:pPr>
            <a:r>
              <a:rPr lang="en-AU" dirty="0" smtClean="0">
                <a:solidFill>
                  <a:schemeClr val="tx2">
                    <a:lumMod val="75000"/>
                  </a:schemeClr>
                </a:solidFill>
              </a:rPr>
              <a:t>Sub </a:t>
            </a:r>
            <a:r>
              <a:rPr lang="en-AU" dirty="0">
                <a:solidFill>
                  <a:schemeClr val="tx2">
                    <a:lumMod val="75000"/>
                  </a:schemeClr>
                </a:solidFill>
              </a:rPr>
              <a:t>team develops additional detail and explanation</a:t>
            </a:r>
          </a:p>
          <a:p>
            <a:pPr lvl="1">
              <a:defRPr/>
            </a:pPr>
            <a:r>
              <a:rPr lang="en-AU" dirty="0">
                <a:solidFill>
                  <a:schemeClr val="tx2">
                    <a:lumMod val="75000"/>
                  </a:schemeClr>
                </a:solidFill>
              </a:rPr>
              <a:t>Seek additional comment from the JITF Procedures Group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AU" sz="2000" dirty="0">
                <a:solidFill>
                  <a:schemeClr val="tx2">
                    <a:lumMod val="75000"/>
                  </a:schemeClr>
                </a:solidFill>
                <a:sym typeface="Wingdings"/>
              </a:rPr>
              <a:t> </a:t>
            </a:r>
            <a:r>
              <a:rPr lang="en-AU" sz="2000" dirty="0" smtClean="0">
                <a:solidFill>
                  <a:schemeClr val="tx2">
                    <a:lumMod val="75000"/>
                  </a:schemeClr>
                </a:solidFill>
              </a:rPr>
              <a:t>In </a:t>
            </a:r>
            <a:r>
              <a:rPr lang="en-AU" sz="2000" dirty="0">
                <a:solidFill>
                  <a:schemeClr val="tx2">
                    <a:lumMod val="75000"/>
                  </a:schemeClr>
                </a:solidFill>
              </a:rPr>
              <a:t>Progress</a:t>
            </a:r>
          </a:p>
          <a:p>
            <a:pPr lvl="1">
              <a:defRPr/>
            </a:pPr>
            <a:r>
              <a:rPr lang="en-AU" sz="2000" dirty="0">
                <a:solidFill>
                  <a:schemeClr val="tx2">
                    <a:lumMod val="75000"/>
                  </a:schemeClr>
                </a:solidFill>
              </a:rPr>
              <a:t>Sub team updates </a:t>
            </a:r>
            <a:r>
              <a:rPr lang="en-AU" sz="2000">
                <a:solidFill>
                  <a:schemeClr val="tx2">
                    <a:lumMod val="75000"/>
                  </a:schemeClr>
                </a:solidFill>
              </a:rPr>
              <a:t>draft </a:t>
            </a:r>
            <a:r>
              <a:rPr lang="en-AU" sz="2000" smtClean="0">
                <a:solidFill>
                  <a:schemeClr val="tx2">
                    <a:lumMod val="75000"/>
                  </a:schemeClr>
                </a:solidFill>
              </a:rPr>
              <a:t>WCID</a:t>
            </a:r>
            <a:endParaRPr lang="en-AU" sz="2000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defRPr/>
            </a:pPr>
            <a:r>
              <a:rPr lang="en-AU" sz="2000" dirty="0">
                <a:solidFill>
                  <a:schemeClr val="tx2">
                    <a:lumMod val="75000"/>
                  </a:schemeClr>
                </a:solidFill>
              </a:rPr>
              <a:t>JITF Governance Board endorsement </a:t>
            </a:r>
            <a:endParaRPr sz="20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/>
              <a:buChar char="¨"/>
              <a:defRPr/>
            </a:pPr>
            <a:r>
              <a:rPr lang="en-AU" sz="2000" dirty="0" smtClean="0">
                <a:solidFill>
                  <a:schemeClr val="tx2">
                    <a:lumMod val="75000"/>
                  </a:schemeClr>
                </a:solidFill>
              </a:rPr>
              <a:t>Outstanding</a:t>
            </a:r>
            <a:endParaRPr lang="en-AU" sz="2000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defRPr/>
            </a:pPr>
            <a:r>
              <a:rPr lang="en-AU" sz="2000" dirty="0">
                <a:solidFill>
                  <a:schemeClr val="tx2">
                    <a:lumMod val="75000"/>
                  </a:schemeClr>
                </a:solidFill>
              </a:rPr>
              <a:t>Release 1st edition of WCID Guidelines for general use by </a:t>
            </a:r>
            <a:r>
              <a:rPr lang="en-AU" sz="2000" dirty="0" smtClean="0">
                <a:solidFill>
                  <a:schemeClr val="tx2">
                    <a:lumMod val="75000"/>
                  </a:schemeClr>
                </a:solidFill>
              </a:rPr>
              <a:t>Industry</a:t>
            </a:r>
          </a:p>
          <a:p>
            <a:pPr>
              <a:defRPr/>
            </a:pPr>
            <a:endParaRPr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4" name="Title 3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990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WCID (Well Construction Interface Document)</a:t>
            </a:r>
            <a:b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</a:b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Forward Plan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82869"/>
            <a:ext cx="7772400" cy="925149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10691"/>
            <a:ext cx="7772400" cy="3685308"/>
          </a:xfrm>
          <a:solidFill>
            <a:schemeClr val="tx2">
              <a:lumMod val="20000"/>
              <a:lumOff val="80000"/>
            </a:schemeClr>
          </a:solidFill>
        </p:spPr>
        <p:txBody>
          <a:bodyPr numCol="3"/>
          <a:lstStyle/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A P I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Anadarko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Apache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Blade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BP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Cameron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Chevron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Cobalt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ConocoPhillips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Diamond Offshore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ENI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Expert E&amp;P Consult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ExxonMobil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GE Oil and Gas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Halliburton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Hess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Hunting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IADC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Marathon</a:t>
            </a:r>
          </a:p>
          <a:p>
            <a:pPr algn="l">
              <a:buFontTx/>
              <a:buNone/>
            </a:pPr>
            <a:r>
              <a:rPr lang="en-US" sz="1800" b="1" dirty="0" err="1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Nexen</a:t>
            </a:r>
            <a:endParaRPr lang="en-US" sz="1800" b="1" dirty="0" smtClean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Noble Energy Inc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Pacific Drilling</a:t>
            </a:r>
          </a:p>
          <a:p>
            <a:pPr algn="l">
              <a:buFontTx/>
              <a:buNone/>
            </a:pPr>
            <a:r>
              <a:rPr lang="en-US" sz="1800" b="1" dirty="0" err="1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Petrobras</a:t>
            </a:r>
            <a:endParaRPr lang="en-US" sz="1800" b="1" dirty="0" smtClean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Pride Intl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Schlumberger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Shell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Statoil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Stone Energy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Stress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Transocean</a:t>
            </a:r>
          </a:p>
          <a:p>
            <a:pPr algn="l">
              <a:buFontTx/>
              <a:buNone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USS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0" descr="DW masterb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427038" y="1720850"/>
            <a:ext cx="8259762" cy="765175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36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172" name="Text Placeholder 2"/>
          <p:cNvSpPr txBox="1">
            <a:spLocks/>
          </p:cNvSpPr>
          <p:nvPr/>
        </p:nvSpPr>
        <p:spPr bwMode="auto">
          <a:xfrm>
            <a:off x="427038" y="2917278"/>
            <a:ext cx="8259762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en-US" sz="2800" i="1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427038" y="82550"/>
            <a:ext cx="8259762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ts val="0"/>
              </a:spcBef>
            </a:pP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DEEPWATER DRILLING OPERATIONS GOING FORWARD</a:t>
            </a:r>
          </a:p>
          <a:p>
            <a:pPr marL="342900" indent="-342900" algn="ctr">
              <a:spcBef>
                <a:spcPts val="0"/>
              </a:spcBef>
            </a:pPr>
            <a:r>
              <a:rPr lang="en-US" sz="2800" i="1" dirty="0" smtClean="0">
                <a:solidFill>
                  <a:srgbClr val="FFFFFF"/>
                </a:solidFill>
                <a:latin typeface="Calibri" charset="0"/>
              </a:rPr>
              <a:t>A Discussion with Industry Leaders</a:t>
            </a:r>
            <a:endParaRPr lang="en-US" sz="2800" i="1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" y="3886200"/>
            <a:ext cx="8991600" cy="533400"/>
          </a:xfrm>
          <a:prstGeom prst="rect">
            <a:avLst/>
          </a:prstGeom>
          <a:solidFill>
            <a:srgbClr val="663300"/>
          </a:solidFill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189186" y="1720849"/>
            <a:ext cx="8954814" cy="4333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</a:pP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Participants / Agenda:</a:t>
            </a:r>
          </a:p>
          <a:p>
            <a:pPr marL="342900" indent="-342900">
              <a:spcBef>
                <a:spcPts val="0"/>
              </a:spcBef>
            </a:pPr>
            <a:endParaRPr lang="en-US" sz="2800" i="1" dirty="0" smtClean="0">
              <a:solidFill>
                <a:srgbClr val="FFFF00"/>
              </a:solidFill>
              <a:latin typeface="Calibri" charset="0"/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Deepwater Well Design Task Force – </a:t>
            </a:r>
            <a:r>
              <a:rPr lang="en-US" b="1" dirty="0" smtClean="0">
                <a:solidFill>
                  <a:srgbClr val="FFFF00"/>
                </a:solidFill>
              </a:rPr>
              <a:t>John Peters  Chevron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Deepwater Well Operating Procedures – </a:t>
            </a:r>
            <a:r>
              <a:rPr lang="en-US" b="1" dirty="0" smtClean="0">
                <a:solidFill>
                  <a:srgbClr val="FFFF00"/>
                </a:solidFill>
              </a:rPr>
              <a:t>George Coltrin</a:t>
            </a:r>
            <a:r>
              <a:rPr lang="en-US" dirty="0" smtClean="0">
                <a:solidFill>
                  <a:srgbClr val="FFFF00"/>
                </a:solidFill>
              </a:rPr>
              <a:t> – </a:t>
            </a:r>
            <a:r>
              <a:rPr lang="en-US" dirty="0" err="1" smtClean="0">
                <a:solidFill>
                  <a:srgbClr val="FFFF00"/>
                </a:solidFill>
              </a:rPr>
              <a:t>Nexen</a:t>
            </a:r>
            <a:r>
              <a:rPr lang="en-US" dirty="0" smtClean="0">
                <a:solidFill>
                  <a:srgbClr val="FFFF00"/>
                </a:solidFill>
              </a:rPr>
              <a:t> 	&amp;   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									Ron Sweatman</a:t>
            </a:r>
            <a:r>
              <a:rPr lang="en-US" dirty="0" smtClean="0">
                <a:solidFill>
                  <a:srgbClr val="FFFF00"/>
                </a:solidFill>
              </a:rPr>
              <a:t> – Halliburton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Deepwater Well BOP/Equipment Task Force – </a:t>
            </a:r>
            <a:r>
              <a:rPr lang="en-US" b="1" dirty="0" smtClean="0">
                <a:solidFill>
                  <a:srgbClr val="FFFF00"/>
                </a:solidFill>
              </a:rPr>
              <a:t>Moe </a:t>
            </a:r>
            <a:r>
              <a:rPr lang="en-US" b="1" dirty="0" err="1" smtClean="0">
                <a:solidFill>
                  <a:srgbClr val="FFFF00"/>
                </a:solidFill>
              </a:rPr>
              <a:t>Plaisance</a:t>
            </a:r>
            <a:r>
              <a:rPr lang="en-US" b="1" dirty="0" smtClean="0">
                <a:solidFill>
                  <a:srgbClr val="FFFF00"/>
                </a:solidFill>
              </a:rPr>
              <a:t> – Diamond Offshore </a:t>
            </a:r>
            <a:r>
              <a:rPr lang="en-US" dirty="0" smtClean="0">
                <a:solidFill>
                  <a:srgbClr val="FFFF00"/>
                </a:solidFill>
              </a:rPr>
              <a:t> 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Subsea Well Control and Containment Task Force,  </a:t>
            </a:r>
            <a:r>
              <a:rPr lang="en-US" b="1" dirty="0" smtClean="0">
                <a:solidFill>
                  <a:srgbClr val="FFFF00"/>
                </a:solidFill>
              </a:rPr>
              <a:t>-  Charlie Williams – Shell </a:t>
            </a:r>
            <a:r>
              <a:rPr lang="en-US" dirty="0" smtClean="0">
                <a:solidFill>
                  <a:srgbClr val="FFFF00"/>
                </a:solidFill>
              </a:rPr>
              <a:t> 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Oil Spill Response Task Force – </a:t>
            </a:r>
            <a:r>
              <a:rPr lang="en-US" b="1" dirty="0" smtClean="0">
                <a:solidFill>
                  <a:srgbClr val="FFFF00"/>
                </a:solidFill>
              </a:rPr>
              <a:t>Keith Robson – Marathon  </a:t>
            </a:r>
            <a:endParaRPr lang="en-US" dirty="0" smtClean="0">
              <a:solidFill>
                <a:srgbClr val="FFFF00"/>
              </a:solidFill>
            </a:endParaRPr>
          </a:p>
          <a:p>
            <a:pPr marL="342900" indent="-342900">
              <a:spcBef>
                <a:spcPts val="0"/>
              </a:spcBef>
            </a:pPr>
            <a:endParaRPr lang="en-US" i="1" dirty="0">
              <a:solidFill>
                <a:srgbClr val="FFFF00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27038" y="1923394"/>
            <a:ext cx="8259762" cy="1340068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 lvl="0">
              <a:defRPr/>
            </a:pP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API  Joint Industry Task Force (JITF) – Equipment Group </a:t>
            </a:r>
            <a:endParaRPr lang="en-US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038" y="4130566"/>
            <a:ext cx="8259762" cy="630621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lvl="0">
              <a:defRPr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Team Leader – Moe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Plaisance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59762" cy="1340068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sz="4000" dirty="0">
                <a:solidFill>
                  <a:schemeClr val="tx2">
                    <a:lumMod val="75000"/>
                  </a:schemeClr>
                </a:solidFill>
              </a:rPr>
              <a:t>JITF ‘White Paper’ </a:t>
            </a:r>
            <a:br>
              <a:rPr lang="en-US" sz="40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4000" dirty="0">
                <a:solidFill>
                  <a:schemeClr val="tx2">
                    <a:lumMod val="75000"/>
                  </a:schemeClr>
                </a:solidFill>
              </a:rPr>
              <a:t>Main Points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038" y="1671145"/>
            <a:ext cx="8259762" cy="4382813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Safety Case Regime </a:t>
            </a:r>
          </a:p>
          <a:p>
            <a:pPr algn="l">
              <a:buFont typeface="Arial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A robust MOC process </a:t>
            </a:r>
          </a:p>
          <a:p>
            <a:pPr algn="l">
              <a:buFont typeface="Arial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Suggested to add </a:t>
            </a:r>
            <a:r>
              <a:rPr lang="en-US" sz="3200" dirty="0" err="1">
                <a:solidFill>
                  <a:schemeClr val="tx2">
                    <a:lumMod val="75000"/>
                  </a:schemeClr>
                </a:solidFill>
              </a:rPr>
              <a:t>Autoshear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or </a:t>
            </a:r>
            <a:r>
              <a:rPr lang="en-US" sz="3200" dirty="0" err="1">
                <a:solidFill>
                  <a:schemeClr val="tx2">
                    <a:lumMod val="75000"/>
                  </a:schemeClr>
                </a:solidFill>
              </a:rPr>
              <a:t>Deadman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 to floating rigs </a:t>
            </a:r>
          </a:p>
          <a:p>
            <a:pPr algn="l">
              <a:buFont typeface="Arial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Suggested for industry standard to use API Spec 17H ROV stabs </a:t>
            </a:r>
          </a:p>
          <a:p>
            <a:pPr algn="l">
              <a:buFont typeface="Arial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Current Technology Acoustic Systems must be Evaluated (due to poor past performance) </a:t>
            </a:r>
          </a:p>
          <a:p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27038" y="243818"/>
            <a:ext cx="8259762" cy="76517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JITF Workgroups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259762" cy="484001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Shearing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Workgroup 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Work on having the industry share all shearing data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Equipment OEM’s are checking on storing and maintaining the information on their company websites for easy access by the industry 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ROV Workgroup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Work on ROV unit standards for GOM that are reasonable for current technology </a:t>
            </a:r>
          </a:p>
          <a:p>
            <a:pPr lvl="1">
              <a:lnSpc>
                <a:spcPct val="90000"/>
              </a:lnSpc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04951" y="533400"/>
            <a:ext cx="8718331" cy="194862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sz="4000" dirty="0">
                <a:solidFill>
                  <a:schemeClr val="tx2">
                    <a:lumMod val="75000"/>
                  </a:schemeClr>
                </a:solidFill>
              </a:rPr>
              <a:t>Present to BOEMRE an Unsolicited Suggestion List before Rulemaking Occurs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038" y="2973386"/>
            <a:ext cx="8259762" cy="3046413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Listing suggestions to give to the BOEMRE to hopefully influence the rulemaking 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Not finalized, still being worked 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0" descr="DW masterb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427038" y="1720850"/>
            <a:ext cx="8259762" cy="765175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36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172" name="Text Placeholder 2"/>
          <p:cNvSpPr txBox="1">
            <a:spLocks/>
          </p:cNvSpPr>
          <p:nvPr/>
        </p:nvSpPr>
        <p:spPr bwMode="auto">
          <a:xfrm>
            <a:off x="427038" y="2917278"/>
            <a:ext cx="8259762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en-US" sz="2800" i="1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427038" y="82550"/>
            <a:ext cx="8259762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ts val="0"/>
              </a:spcBef>
            </a:pP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DEEPWATER DRILLING OPERATIONS GOING FORWARD</a:t>
            </a:r>
          </a:p>
          <a:p>
            <a:pPr marL="342900" indent="-342900" algn="ctr">
              <a:spcBef>
                <a:spcPts val="0"/>
              </a:spcBef>
            </a:pPr>
            <a:r>
              <a:rPr lang="en-US" sz="2800" i="1" dirty="0" smtClean="0">
                <a:solidFill>
                  <a:srgbClr val="FFFFFF"/>
                </a:solidFill>
                <a:latin typeface="Calibri" charset="0"/>
              </a:rPr>
              <a:t>A Discussion with Industry Leaders</a:t>
            </a:r>
            <a:endParaRPr lang="en-US" sz="2800" i="1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4419601"/>
            <a:ext cx="8686800" cy="533400"/>
          </a:xfrm>
          <a:prstGeom prst="rect">
            <a:avLst/>
          </a:prstGeom>
          <a:solidFill>
            <a:srgbClr val="663300"/>
          </a:solidFill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304800" y="1676400"/>
            <a:ext cx="8954814" cy="4333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</a:pP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Participants / Agenda:</a:t>
            </a:r>
          </a:p>
          <a:p>
            <a:pPr marL="342900" indent="-342900">
              <a:spcBef>
                <a:spcPts val="0"/>
              </a:spcBef>
            </a:pPr>
            <a:endParaRPr lang="en-US" sz="2800" i="1" dirty="0" smtClean="0">
              <a:solidFill>
                <a:srgbClr val="FFFF00"/>
              </a:solidFill>
              <a:latin typeface="Calibri" charset="0"/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Deepwater Well Design Task Force – </a:t>
            </a:r>
            <a:r>
              <a:rPr lang="en-US" b="1" dirty="0" smtClean="0">
                <a:solidFill>
                  <a:srgbClr val="FFFF00"/>
                </a:solidFill>
              </a:rPr>
              <a:t>John Peters  Chevron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Deepwater Well Operating Procedures – </a:t>
            </a:r>
            <a:r>
              <a:rPr lang="en-US" b="1" dirty="0" smtClean="0">
                <a:solidFill>
                  <a:srgbClr val="FFFF00"/>
                </a:solidFill>
              </a:rPr>
              <a:t>George Coltrin</a:t>
            </a:r>
            <a:r>
              <a:rPr lang="en-US" dirty="0" smtClean="0">
                <a:solidFill>
                  <a:srgbClr val="FFFF00"/>
                </a:solidFill>
              </a:rPr>
              <a:t> – </a:t>
            </a:r>
            <a:r>
              <a:rPr lang="en-US" dirty="0" err="1" smtClean="0">
                <a:solidFill>
                  <a:srgbClr val="FFFF00"/>
                </a:solidFill>
              </a:rPr>
              <a:t>Nexen</a:t>
            </a:r>
            <a:r>
              <a:rPr lang="en-US" dirty="0" smtClean="0">
                <a:solidFill>
                  <a:srgbClr val="FFFF00"/>
                </a:solidFill>
              </a:rPr>
              <a:t> 	&amp;   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									Ron Sweatman</a:t>
            </a:r>
            <a:r>
              <a:rPr lang="en-US" dirty="0" smtClean="0">
                <a:solidFill>
                  <a:srgbClr val="FFFF00"/>
                </a:solidFill>
              </a:rPr>
              <a:t> – Halliburton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Deepwater Well BOP/Equipment Task Force – </a:t>
            </a:r>
            <a:r>
              <a:rPr lang="en-US" b="1" dirty="0" smtClean="0">
                <a:solidFill>
                  <a:srgbClr val="FFFF00"/>
                </a:solidFill>
              </a:rPr>
              <a:t>Moe </a:t>
            </a:r>
            <a:r>
              <a:rPr lang="en-US" b="1" dirty="0" err="1" smtClean="0">
                <a:solidFill>
                  <a:srgbClr val="FFFF00"/>
                </a:solidFill>
              </a:rPr>
              <a:t>Plaisance</a:t>
            </a:r>
            <a:r>
              <a:rPr lang="en-US" b="1" dirty="0" smtClean="0">
                <a:solidFill>
                  <a:srgbClr val="FFFF00"/>
                </a:solidFill>
              </a:rPr>
              <a:t> – Diamond Offshore </a:t>
            </a:r>
            <a:r>
              <a:rPr lang="en-US" dirty="0" smtClean="0">
                <a:solidFill>
                  <a:srgbClr val="FFFF00"/>
                </a:solidFill>
              </a:rPr>
              <a:t> 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Subsea Well Control and Containment Task Force,  </a:t>
            </a:r>
            <a:r>
              <a:rPr lang="en-US" b="1" dirty="0" smtClean="0">
                <a:solidFill>
                  <a:srgbClr val="FFFF00"/>
                </a:solidFill>
              </a:rPr>
              <a:t>-  Charlie Williams – Shell </a:t>
            </a:r>
            <a:r>
              <a:rPr lang="en-US" dirty="0" smtClean="0">
                <a:solidFill>
                  <a:srgbClr val="FFFF00"/>
                </a:solidFill>
              </a:rPr>
              <a:t> 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Oil Spill Response Task Force – </a:t>
            </a:r>
            <a:r>
              <a:rPr lang="en-US" b="1" dirty="0" smtClean="0">
                <a:solidFill>
                  <a:srgbClr val="FFFF00"/>
                </a:solidFill>
              </a:rPr>
              <a:t>Keith Robson – Marathon  </a:t>
            </a:r>
            <a:endParaRPr lang="en-US" dirty="0" smtClean="0">
              <a:solidFill>
                <a:srgbClr val="FFFF00"/>
              </a:solidFill>
            </a:endParaRPr>
          </a:p>
          <a:p>
            <a:pPr marL="342900" indent="-342900">
              <a:spcBef>
                <a:spcPts val="0"/>
              </a:spcBef>
            </a:pPr>
            <a:endParaRPr lang="en-US" i="1" dirty="0">
              <a:solidFill>
                <a:srgbClr val="FFFF00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2556" y="1524000"/>
            <a:ext cx="8478837" cy="1257300"/>
          </a:xfrm>
          <a:noFill/>
        </p:spPr>
        <p:txBody>
          <a:bodyPr/>
          <a:lstStyle/>
          <a:p>
            <a:pPr eaLnBrk="1" hangingPunct="1">
              <a:lnSpc>
                <a:spcPct val="125000"/>
              </a:lnSpc>
            </a:pPr>
            <a:r>
              <a:rPr lang="en-US" sz="2000" b="0" dirty="0" smtClean="0">
                <a:latin typeface="Arial Black" pitchFamily="34" charset="0"/>
              </a:rPr>
              <a:t>Industry Task Force </a:t>
            </a:r>
            <a:br>
              <a:rPr lang="en-US" sz="2000" b="0" dirty="0" smtClean="0">
                <a:latin typeface="Arial Black" pitchFamily="34" charset="0"/>
              </a:rPr>
            </a:b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Subsea Well Control and Containment Task Force</a:t>
            </a:r>
            <a:br>
              <a:rPr lang="en-US" sz="2000" dirty="0" smtClean="0"/>
            </a:br>
            <a:endParaRPr lang="en-US" sz="2000" b="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47700" y="3543300"/>
            <a:ext cx="7245350" cy="1170590"/>
          </a:xfrm>
          <a:solidFill>
            <a:schemeClr val="tx2">
              <a:lumMod val="20000"/>
              <a:lumOff val="80000"/>
            </a:schemeClr>
          </a:solidFill>
        </p:spPr>
        <p:txBody>
          <a:bodyPr lIns="0" tIns="0" rIns="0" bIns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14th Annular Deepwater Technical Symposium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000" dirty="0" smtClean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Charlie Williams – Shell – Task Force Leader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Diagram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60000">
            <a:off x="1976438" y="660400"/>
            <a:ext cx="5483225" cy="546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Oval 3"/>
          <p:cNvSpPr>
            <a:spLocks noChangeArrowheads="1"/>
          </p:cNvSpPr>
          <p:nvPr/>
        </p:nvSpPr>
        <p:spPr bwMode="auto">
          <a:xfrm>
            <a:off x="3011488" y="2278063"/>
            <a:ext cx="3365500" cy="3411537"/>
          </a:xfrm>
          <a:prstGeom prst="ellipse">
            <a:avLst/>
          </a:prstGeom>
          <a:solidFill>
            <a:srgbClr val="008ED0">
              <a:alpha val="10196"/>
            </a:srgbClr>
          </a:solidFill>
          <a:ln w="12700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2300288" y="944563"/>
            <a:ext cx="3314700" cy="3411537"/>
          </a:xfrm>
          <a:prstGeom prst="ellipse">
            <a:avLst/>
          </a:prstGeom>
          <a:solidFill>
            <a:srgbClr val="008ED0">
              <a:alpha val="10196"/>
            </a:srgbClr>
          </a:solidFill>
          <a:ln w="12700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3849688" y="931863"/>
            <a:ext cx="3314700" cy="3411537"/>
          </a:xfrm>
          <a:prstGeom prst="ellipse">
            <a:avLst/>
          </a:prstGeom>
          <a:solidFill>
            <a:srgbClr val="333399">
              <a:alpha val="30196"/>
            </a:srgbClr>
          </a:solidFill>
          <a:ln w="12700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4102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676275" y="200025"/>
            <a:ext cx="8053388" cy="39687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Restoring Confidence in Deepwater Drilling Operations</a:t>
            </a:r>
          </a:p>
        </p:txBody>
      </p:sp>
      <p:sp>
        <p:nvSpPr>
          <p:cNvPr id="4103" name="TextBox 6"/>
          <p:cNvSpPr txBox="1">
            <a:spLocks noChangeArrowheads="1"/>
          </p:cNvSpPr>
          <p:nvPr/>
        </p:nvSpPr>
        <p:spPr bwMode="auto">
          <a:xfrm>
            <a:off x="5340350" y="1858963"/>
            <a:ext cx="196691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lvl="1" algn="ctr">
              <a:tabLst>
                <a:tab pos="228600" algn="l"/>
                <a:tab pos="285750" algn="l"/>
                <a:tab pos="342900" algn="l"/>
                <a:tab pos="571500" algn="l"/>
              </a:tabLst>
            </a:pPr>
            <a:r>
              <a:rPr lang="en-US" sz="1400" b="1" dirty="0">
                <a:latin typeface="Arial" charset="0"/>
              </a:rPr>
              <a:t>Well 	</a:t>
            </a:r>
          </a:p>
          <a:p>
            <a:pPr marL="114300" lvl="1" algn="ctr">
              <a:tabLst>
                <a:tab pos="228600" algn="l"/>
                <a:tab pos="285750" algn="l"/>
                <a:tab pos="342900" algn="l"/>
                <a:tab pos="571500" algn="l"/>
              </a:tabLst>
            </a:pPr>
            <a:r>
              <a:rPr lang="en-US" sz="1400" b="1" dirty="0">
                <a:latin typeface="Arial" charset="0"/>
              </a:rPr>
              <a:t>Containment &amp; Intervention  Capability</a:t>
            </a:r>
          </a:p>
        </p:txBody>
      </p:sp>
      <p:sp>
        <p:nvSpPr>
          <p:cNvPr id="4104" name="TextBox 7"/>
          <p:cNvSpPr txBox="1">
            <a:spLocks noChangeArrowheads="1"/>
          </p:cNvSpPr>
          <p:nvPr/>
        </p:nvSpPr>
        <p:spPr bwMode="auto">
          <a:xfrm>
            <a:off x="2322513" y="1870075"/>
            <a:ext cx="153035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14300" lvl="1" algn="ctr">
              <a:spcAft>
                <a:spcPts val="2400"/>
              </a:spcAft>
            </a:pPr>
            <a:r>
              <a:rPr lang="en-US" sz="1400" b="1" dirty="0">
                <a:solidFill>
                  <a:srgbClr val="4D4D4D"/>
                </a:solidFill>
                <a:latin typeface="Arial" charset="0"/>
              </a:rPr>
              <a:t>Spill Response Capability</a:t>
            </a:r>
          </a:p>
        </p:txBody>
      </p:sp>
      <p:sp>
        <p:nvSpPr>
          <p:cNvPr id="4105" name="TextBox 8"/>
          <p:cNvSpPr txBox="1">
            <a:spLocks noChangeArrowheads="1"/>
          </p:cNvSpPr>
          <p:nvPr/>
        </p:nvSpPr>
        <p:spPr bwMode="auto">
          <a:xfrm>
            <a:off x="3963988" y="4841875"/>
            <a:ext cx="17478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400" b="1">
                <a:solidFill>
                  <a:srgbClr val="4D4D4D"/>
                </a:solidFill>
                <a:latin typeface="Arial" charset="0"/>
              </a:rPr>
              <a:t>Industry Drilling</a:t>
            </a:r>
          </a:p>
          <a:p>
            <a:r>
              <a:rPr lang="en-US" sz="1400" b="1">
                <a:solidFill>
                  <a:srgbClr val="4D4D4D"/>
                </a:solidFill>
                <a:latin typeface="Arial" charset="0"/>
              </a:rPr>
              <a:t>Standards</a:t>
            </a:r>
          </a:p>
        </p:txBody>
      </p:sp>
      <p:sp>
        <p:nvSpPr>
          <p:cNvPr id="4106" name="TextBox 9"/>
          <p:cNvSpPr txBox="1">
            <a:spLocks noChangeArrowheads="1"/>
          </p:cNvSpPr>
          <p:nvPr/>
        </p:nvSpPr>
        <p:spPr bwMode="auto">
          <a:xfrm>
            <a:off x="4049713" y="2549525"/>
            <a:ext cx="1270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4D4D4D"/>
                </a:solidFill>
                <a:latin typeface="Arial" charset="0"/>
              </a:rPr>
              <a:t>Safe </a:t>
            </a:r>
          </a:p>
          <a:p>
            <a:r>
              <a:rPr lang="en-US" sz="1600" b="1" dirty="0">
                <a:solidFill>
                  <a:srgbClr val="4D4D4D"/>
                </a:solidFill>
                <a:latin typeface="Arial" charset="0"/>
              </a:rPr>
              <a:t>Drilling</a:t>
            </a:r>
          </a:p>
          <a:p>
            <a:r>
              <a:rPr lang="en-US" sz="1600" b="1" dirty="0">
                <a:solidFill>
                  <a:srgbClr val="4D4D4D"/>
                </a:solidFill>
                <a:latin typeface="Arial" charset="0"/>
              </a:rPr>
              <a:t>Operations</a:t>
            </a:r>
          </a:p>
        </p:txBody>
      </p:sp>
      <p:sp>
        <p:nvSpPr>
          <p:cNvPr id="4107" name="TextBox 13"/>
          <p:cNvSpPr txBox="1">
            <a:spLocks noChangeArrowheads="1"/>
          </p:cNvSpPr>
          <p:nvPr/>
        </p:nvSpPr>
        <p:spPr bwMode="auto">
          <a:xfrm>
            <a:off x="665163" y="5705475"/>
            <a:ext cx="80327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i="1" dirty="0">
                <a:solidFill>
                  <a:srgbClr val="4D4D4D"/>
                </a:solidFill>
                <a:latin typeface="Arial" charset="0"/>
              </a:rPr>
              <a:t>Our initiatives are aligned with Administration / Congressional expectations of how to resume safe drilling operations in the Gulf of Mexico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5B3C8A7-5D48-4699-907E-1F766B93856D}" type="slidenum">
              <a:rPr lang="en-US"/>
              <a:pPr/>
              <a:t>19</a:t>
            </a:fld>
            <a:endParaRPr lang="en-US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214313"/>
            <a:ext cx="8272462" cy="401637"/>
          </a:xfrm>
        </p:spPr>
        <p:txBody>
          <a:bodyPr/>
          <a:lstStyle/>
          <a:p>
            <a:pPr eaLnBrk="1" hangingPunct="1"/>
            <a:r>
              <a:rPr lang="en-US" smtClean="0"/>
              <a:t>Subsea Well Control and Containment Task Force 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8013" y="893763"/>
            <a:ext cx="7821612" cy="3678237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Sub Groups</a:t>
            </a:r>
          </a:p>
          <a:p>
            <a:pPr>
              <a:buFont typeface="Wingdings" pitchFamily="2" charset="2"/>
              <a:buNone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 </a:t>
            </a:r>
          </a:p>
          <a:p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Well Containment at the Seafloor </a:t>
            </a:r>
          </a:p>
          <a:p>
            <a:pPr>
              <a:buFont typeface="Wingdings" pitchFamily="2" charset="2"/>
              <a:buNone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                Leader:  Chris Nelson </a:t>
            </a:r>
          </a:p>
          <a:p>
            <a:pPr>
              <a:buFont typeface="Wingdings" pitchFamily="2" charset="2"/>
              <a:buNone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 </a:t>
            </a:r>
          </a:p>
          <a:p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Intervention and Containment Within the Subsea Well </a:t>
            </a:r>
          </a:p>
          <a:p>
            <a:pPr>
              <a:buFont typeface="Wingdings" pitchFamily="2" charset="2"/>
              <a:buNone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                Leader:  Steve Pierce </a:t>
            </a:r>
          </a:p>
          <a:p>
            <a:pPr>
              <a:buFont typeface="Wingdings" pitchFamily="2" charset="2"/>
              <a:buNone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 </a:t>
            </a:r>
          </a:p>
          <a:p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Subsea Collection and Surface Processing and Storage </a:t>
            </a:r>
          </a:p>
          <a:p>
            <a:pPr>
              <a:buFont typeface="Wingdings" pitchFamily="2" charset="2"/>
              <a:buNone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                 Leader:  Jon </a:t>
            </a:r>
            <a:r>
              <a:rPr lang="en-US" sz="1800" dirty="0" err="1" smtClean="0">
                <a:solidFill>
                  <a:schemeClr val="tx2">
                    <a:lumMod val="75000"/>
                  </a:schemeClr>
                </a:solidFill>
              </a:rPr>
              <a:t>Gean</a:t>
            </a:r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b="0" dirty="0" smtClean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title"/>
          </p:nvPr>
        </p:nvSpPr>
        <p:spPr>
          <a:xfrm>
            <a:off x="676275" y="200025"/>
            <a:ext cx="8001000" cy="4032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Marine Well Containment Co. (MWCC) Project </a:t>
            </a:r>
          </a:p>
        </p:txBody>
      </p:sp>
      <p:sp>
        <p:nvSpPr>
          <p:cNvPr id="717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7094538" y="1387366"/>
            <a:ext cx="1582737" cy="4419600"/>
          </a:xfrm>
          <a:solidFill>
            <a:schemeClr val="tx2">
              <a:lumMod val="20000"/>
              <a:lumOff val="80000"/>
            </a:schemeClr>
          </a:solidFill>
        </p:spPr>
        <p:txBody>
          <a:bodyPr lIns="0" tIns="0" rIns="0" bIns="0"/>
          <a:lstStyle/>
          <a:p>
            <a:pPr marL="114300" lvl="1" indent="0" eaLnBrk="1" hangingPunct="1">
              <a:lnSpc>
                <a:spcPct val="115000"/>
              </a:lnSpc>
              <a:spcBef>
                <a:spcPct val="10000"/>
              </a:spcBef>
              <a:buFont typeface="Wingdings" pitchFamily="2" charset="2"/>
              <a:buNone/>
            </a:pPr>
            <a:endParaRPr lang="en-US" sz="1800" dirty="0" smtClean="0">
              <a:solidFill>
                <a:srgbClr val="4D4D4D"/>
              </a:solidFill>
            </a:endParaRPr>
          </a:p>
          <a:p>
            <a:pPr marL="114300" lvl="1" indent="0" algn="ctr" eaLnBrk="1" hangingPunct="1">
              <a:lnSpc>
                <a:spcPct val="115000"/>
              </a:lnSpc>
              <a:spcBef>
                <a:spcPct val="10000"/>
              </a:spcBef>
              <a:buFont typeface="Wingdings" pitchFamily="2" charset="2"/>
              <a:buNone/>
            </a:pPr>
            <a:r>
              <a:rPr lang="en-US" sz="1800" dirty="0" smtClean="0">
                <a:solidFill>
                  <a:srgbClr val="4D4D4D"/>
                </a:solidFill>
              </a:rPr>
              <a:t>This flexible and adaptable system includes subsea containment equipment connected by risers to vessels that will safely capture, store and offload   the oil</a:t>
            </a:r>
            <a:endParaRPr lang="en-US" sz="1800" dirty="0" smtClean="0">
              <a:solidFill>
                <a:srgbClr val="4D4D4D"/>
              </a:solidFill>
              <a:latin typeface="Arial" charset="0"/>
            </a:endParaRPr>
          </a:p>
        </p:txBody>
      </p:sp>
      <p:pic>
        <p:nvPicPr>
          <p:cNvPr id="7172" name="Picture 6" descr="Riser Failur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6063" y="965200"/>
            <a:ext cx="6726237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CC1C6C3-E4F8-45AB-94D3-D414ED784CA3}" type="slidenum">
              <a:rPr lang="en-US"/>
              <a:pPr/>
              <a:t>21</a:t>
            </a:fld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1038" y="214313"/>
            <a:ext cx="8272462" cy="401637"/>
          </a:xfrm>
        </p:spPr>
        <p:txBody>
          <a:bodyPr/>
          <a:lstStyle/>
          <a:p>
            <a:pPr eaLnBrk="1" hangingPunct="1"/>
            <a:r>
              <a:rPr lang="en-US" smtClean="0"/>
              <a:t>Subsea Well Control and Containment Task Force 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8013" y="376456"/>
            <a:ext cx="7821612" cy="5816381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l">
              <a:buFont typeface="Wingdings" pitchFamily="2" charset="2"/>
              <a:buNone/>
            </a:pPr>
            <a:r>
              <a:rPr lang="en-US" sz="2000" u="sng" dirty="0" smtClean="0">
                <a:solidFill>
                  <a:schemeClr val="tx2">
                    <a:lumMod val="75000"/>
                  </a:schemeClr>
                </a:solidFill>
              </a:rPr>
              <a:t>The Task Force will review and evaluate:</a:t>
            </a:r>
          </a:p>
          <a:p>
            <a:pPr algn="l">
              <a:buFontTx/>
              <a:buChar char="-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current capacities</a:t>
            </a:r>
          </a:p>
          <a:p>
            <a:pPr algn="l">
              <a:buFontTx/>
              <a:buChar char="-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identify &amp; recommend areas for improvement</a:t>
            </a:r>
          </a:p>
          <a:p>
            <a:pPr algn="l">
              <a:buFontTx/>
              <a:buChar char="-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develop &amp; implement a strategy to address needs &amp; requirements</a:t>
            </a:r>
          </a:p>
          <a:p>
            <a:pPr algn="l">
              <a:buFont typeface="Wingdings" pitchFamily="2" charset="2"/>
              <a:buNone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               - equipment</a:t>
            </a:r>
          </a:p>
          <a:p>
            <a:pPr algn="l">
              <a:buFont typeface="Wingdings" pitchFamily="2" charset="2"/>
              <a:buNone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               - practices </a:t>
            </a:r>
          </a:p>
          <a:p>
            <a:pPr algn="l">
              <a:buFont typeface="Wingdings" pitchFamily="2" charset="2"/>
              <a:buNone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               - industry standards </a:t>
            </a:r>
          </a:p>
          <a:p>
            <a:pPr algn="l">
              <a:buFont typeface="Wingdings" pitchFamily="2" charset="2"/>
              <a:buNone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       to improve preparedness &amp; response in subsea containment &amp; intervention.</a:t>
            </a:r>
          </a:p>
          <a:p>
            <a:pPr algn="l">
              <a:buFont typeface="Wingdings" pitchFamily="2" charset="2"/>
              <a:buNone/>
            </a:pPr>
            <a:endParaRPr lang="en-US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buFont typeface="Wingdings" pitchFamily="2" charset="2"/>
              <a:buNone/>
            </a:pPr>
            <a:r>
              <a:rPr lang="en-US" sz="2000" u="sng" dirty="0" smtClean="0">
                <a:solidFill>
                  <a:schemeClr val="tx2">
                    <a:lumMod val="75000"/>
                  </a:schemeClr>
                </a:solidFill>
              </a:rPr>
              <a:t>Materials produced from the Task Force will be delivered to:</a:t>
            </a:r>
          </a:p>
          <a:p>
            <a:pPr algn="l">
              <a:buFontTx/>
              <a:buChar char="-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Congress</a:t>
            </a:r>
          </a:p>
          <a:p>
            <a:pPr algn="l">
              <a:buFontTx/>
              <a:buChar char="-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The Administration</a:t>
            </a:r>
          </a:p>
          <a:p>
            <a:pPr algn="l">
              <a:buFontTx/>
              <a:buChar char="-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National Commission on the BP Deepwater Horizon (DH) Oil Spill and Offshore Drilling (Presidential Commission).</a:t>
            </a:r>
          </a:p>
          <a:p>
            <a:pPr algn="l">
              <a:buFont typeface="Wingdings" pitchFamily="2" charset="2"/>
              <a:buNone/>
            </a:pPr>
            <a:endParaRPr lang="en-US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sz="2000" b="0" dirty="0" smtClean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sz="2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0" descr="DW masterb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427038" y="1720850"/>
            <a:ext cx="8259762" cy="765175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36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172" name="Text Placeholder 2"/>
          <p:cNvSpPr txBox="1">
            <a:spLocks/>
          </p:cNvSpPr>
          <p:nvPr/>
        </p:nvSpPr>
        <p:spPr bwMode="auto">
          <a:xfrm>
            <a:off x="427038" y="2917278"/>
            <a:ext cx="8259762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en-US" sz="2800" i="1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427038" y="82550"/>
            <a:ext cx="8259762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ts val="0"/>
              </a:spcBef>
            </a:pP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DEEPWATER DRILLING OPERATIONS GOING FORWARD</a:t>
            </a:r>
          </a:p>
          <a:p>
            <a:pPr marL="342900" indent="-342900" algn="ctr">
              <a:spcBef>
                <a:spcPts val="0"/>
              </a:spcBef>
            </a:pPr>
            <a:r>
              <a:rPr lang="en-US" sz="2800" i="1" dirty="0" smtClean="0">
                <a:solidFill>
                  <a:srgbClr val="FFFFFF"/>
                </a:solidFill>
                <a:latin typeface="Calibri" charset="0"/>
              </a:rPr>
              <a:t>A Discussion with Industry Leaders</a:t>
            </a:r>
            <a:endParaRPr lang="en-US" sz="2800" i="1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4876800"/>
            <a:ext cx="8686800" cy="533400"/>
          </a:xfrm>
          <a:prstGeom prst="rect">
            <a:avLst/>
          </a:prstGeom>
          <a:solidFill>
            <a:srgbClr val="663300"/>
          </a:solidFill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304800" y="1676400"/>
            <a:ext cx="8954814" cy="4333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</a:pP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Participants / Agenda:</a:t>
            </a:r>
          </a:p>
          <a:p>
            <a:pPr marL="342900" indent="-342900">
              <a:spcBef>
                <a:spcPts val="0"/>
              </a:spcBef>
            </a:pPr>
            <a:endParaRPr lang="en-US" sz="2800" i="1" dirty="0" smtClean="0">
              <a:solidFill>
                <a:srgbClr val="FFFF00"/>
              </a:solidFill>
              <a:latin typeface="Calibri" charset="0"/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Deepwater Well Design Task Force – </a:t>
            </a:r>
            <a:r>
              <a:rPr lang="en-US" b="1" dirty="0" smtClean="0">
                <a:solidFill>
                  <a:srgbClr val="FFFF00"/>
                </a:solidFill>
              </a:rPr>
              <a:t>John Peters  Chevron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Deepwater Well Operating Procedures – </a:t>
            </a:r>
            <a:r>
              <a:rPr lang="en-US" b="1" dirty="0" smtClean="0">
                <a:solidFill>
                  <a:srgbClr val="FFFF00"/>
                </a:solidFill>
              </a:rPr>
              <a:t>George Coltrin</a:t>
            </a:r>
            <a:r>
              <a:rPr lang="en-US" dirty="0" smtClean="0">
                <a:solidFill>
                  <a:srgbClr val="FFFF00"/>
                </a:solidFill>
              </a:rPr>
              <a:t> – </a:t>
            </a:r>
            <a:r>
              <a:rPr lang="en-US" dirty="0" err="1" smtClean="0">
                <a:solidFill>
                  <a:srgbClr val="FFFF00"/>
                </a:solidFill>
              </a:rPr>
              <a:t>Nexen</a:t>
            </a:r>
            <a:r>
              <a:rPr lang="en-US" dirty="0" smtClean="0">
                <a:solidFill>
                  <a:srgbClr val="FFFF00"/>
                </a:solidFill>
              </a:rPr>
              <a:t> 	&amp;   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									Ron Sweatman</a:t>
            </a:r>
            <a:r>
              <a:rPr lang="en-US" dirty="0" smtClean="0">
                <a:solidFill>
                  <a:srgbClr val="FFFF00"/>
                </a:solidFill>
              </a:rPr>
              <a:t> – Halliburton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Deepwater Well BOP/Equipment Task Force – </a:t>
            </a:r>
            <a:r>
              <a:rPr lang="en-US" b="1" dirty="0" smtClean="0">
                <a:solidFill>
                  <a:srgbClr val="FFFF00"/>
                </a:solidFill>
              </a:rPr>
              <a:t>Moe </a:t>
            </a:r>
            <a:r>
              <a:rPr lang="en-US" b="1" dirty="0" err="1" smtClean="0">
                <a:solidFill>
                  <a:srgbClr val="FFFF00"/>
                </a:solidFill>
              </a:rPr>
              <a:t>Plaisance</a:t>
            </a:r>
            <a:r>
              <a:rPr lang="en-US" b="1" dirty="0" smtClean="0">
                <a:solidFill>
                  <a:srgbClr val="FFFF00"/>
                </a:solidFill>
              </a:rPr>
              <a:t> – Diamond Offshore </a:t>
            </a:r>
            <a:r>
              <a:rPr lang="en-US" dirty="0" smtClean="0">
                <a:solidFill>
                  <a:srgbClr val="FFFF00"/>
                </a:solidFill>
              </a:rPr>
              <a:t> 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Subsea Well Control and Containment Task Force,  </a:t>
            </a:r>
            <a:r>
              <a:rPr lang="en-US" b="1" dirty="0" smtClean="0">
                <a:solidFill>
                  <a:srgbClr val="FFFF00"/>
                </a:solidFill>
              </a:rPr>
              <a:t>-  Charlie Williams – Shell </a:t>
            </a:r>
            <a:r>
              <a:rPr lang="en-US" dirty="0" smtClean="0">
                <a:solidFill>
                  <a:srgbClr val="FFFF00"/>
                </a:solidFill>
              </a:rPr>
              <a:t> 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Oil Spill Response Task Force – </a:t>
            </a:r>
            <a:r>
              <a:rPr lang="en-US" b="1" dirty="0" smtClean="0">
                <a:solidFill>
                  <a:srgbClr val="FFFF00"/>
                </a:solidFill>
              </a:rPr>
              <a:t>Keith Robson – Marathon  </a:t>
            </a:r>
            <a:endParaRPr lang="en-US" dirty="0" smtClean="0">
              <a:solidFill>
                <a:srgbClr val="FFFF00"/>
              </a:solidFill>
            </a:endParaRPr>
          </a:p>
          <a:p>
            <a:pPr marL="342900" indent="-342900">
              <a:spcBef>
                <a:spcPts val="0"/>
              </a:spcBef>
            </a:pPr>
            <a:endParaRPr lang="en-US" i="1" dirty="0">
              <a:solidFill>
                <a:srgbClr val="FFFF00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5696" y="533400"/>
            <a:ext cx="7772400" cy="472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Joint Industry Task Force </a:t>
            </a:r>
            <a:br>
              <a:rPr lang="en-US" sz="4000" dirty="0" smtClean="0">
                <a:solidFill>
                  <a:schemeClr val="tx1"/>
                </a:solidFill>
              </a:rPr>
            </a:br>
            <a:r>
              <a:rPr lang="en-US" sz="4000" dirty="0" smtClean="0">
                <a:solidFill>
                  <a:schemeClr val="tx1"/>
                </a:solidFill>
              </a:rPr>
              <a:t>to Address</a:t>
            </a:r>
            <a:br>
              <a:rPr lang="en-US" sz="4000" dirty="0" smtClean="0">
                <a:solidFill>
                  <a:schemeClr val="tx1"/>
                </a:solidFill>
              </a:rPr>
            </a:br>
            <a:r>
              <a:rPr lang="en-US" sz="4000" dirty="0" smtClean="0">
                <a:solidFill>
                  <a:schemeClr val="tx1"/>
                </a:solidFill>
              </a:rPr>
              <a:t>Oil Spill Preparedness </a:t>
            </a:r>
            <a:br>
              <a:rPr lang="en-US" sz="4000" dirty="0" smtClean="0">
                <a:solidFill>
                  <a:schemeClr val="tx1"/>
                </a:solidFill>
              </a:rPr>
            </a:br>
            <a:r>
              <a:rPr lang="en-US" sz="4000" dirty="0" smtClean="0">
                <a:solidFill>
                  <a:schemeClr val="tx1"/>
                </a:solidFill>
              </a:rPr>
              <a:t>and Response</a:t>
            </a:r>
            <a:r>
              <a:rPr lang="en-US" sz="3600" dirty="0" smtClean="0">
                <a:solidFill>
                  <a:schemeClr val="tx1"/>
                </a:solidFill>
              </a:rPr>
              <a:t/>
            </a:r>
            <a:br>
              <a:rPr lang="en-US" sz="3600" dirty="0" smtClean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257800"/>
            <a:ext cx="7854696" cy="9906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Keith C. Robson – Co-chair – Marathon Oil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Jay Collins – Co-chair - </a:t>
            </a:r>
            <a:r>
              <a:rPr lang="en-US" dirty="0" err="1" smtClean="0">
                <a:solidFill>
                  <a:schemeClr val="tx1"/>
                </a:solidFill>
              </a:rPr>
              <a:t>Oceaneering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193183"/>
            <a:ext cx="8229600" cy="8382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Participants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05952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55000" lnSpcReduction="20000"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Marathon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ExxonMobil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Chevron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Shell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ConocoPhillips</a:t>
            </a:r>
          </a:p>
          <a:p>
            <a:r>
              <a:rPr lang="en-US" sz="3200" dirty="0" err="1" smtClean="0">
                <a:solidFill>
                  <a:schemeClr val="tx1"/>
                </a:solidFill>
              </a:rPr>
              <a:t>Aramco</a:t>
            </a:r>
            <a:r>
              <a:rPr lang="en-US" sz="3200" dirty="0" smtClean="0">
                <a:solidFill>
                  <a:schemeClr val="tx1"/>
                </a:solidFill>
              </a:rPr>
              <a:t> Services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Anadarko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BP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Apache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Statoil</a:t>
            </a:r>
          </a:p>
          <a:p>
            <a:r>
              <a:rPr lang="en-US" sz="3200" dirty="0" err="1" smtClean="0">
                <a:solidFill>
                  <a:schemeClr val="tx1"/>
                </a:solidFill>
              </a:rPr>
              <a:t>Petrobras</a:t>
            </a: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GE Oil &amp; Gas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HESS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LOOP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Tesoro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American Petroleum Association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Independent Petroleum Association of America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505952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55000" lnSpcReduction="20000"/>
          </a:bodyPr>
          <a:lstStyle/>
          <a:p>
            <a:r>
              <a:rPr lang="en-US" sz="3300" dirty="0" err="1" smtClean="0">
                <a:solidFill>
                  <a:schemeClr val="tx1"/>
                </a:solidFill>
              </a:rPr>
              <a:t>Oceaneering</a:t>
            </a:r>
            <a:endParaRPr lang="en-US" sz="3300" dirty="0" smtClean="0">
              <a:solidFill>
                <a:schemeClr val="tx1"/>
              </a:solidFill>
            </a:endParaRPr>
          </a:p>
          <a:p>
            <a:r>
              <a:rPr lang="en-US" sz="3300" dirty="0" smtClean="0">
                <a:solidFill>
                  <a:schemeClr val="tx1"/>
                </a:solidFill>
              </a:rPr>
              <a:t>Baker Hughes</a:t>
            </a:r>
          </a:p>
          <a:p>
            <a:r>
              <a:rPr lang="en-US" sz="3300" dirty="0" smtClean="0">
                <a:solidFill>
                  <a:schemeClr val="tx1"/>
                </a:solidFill>
              </a:rPr>
              <a:t>Marine Spill Response Corporation</a:t>
            </a:r>
          </a:p>
          <a:p>
            <a:r>
              <a:rPr lang="en-US" sz="3300" dirty="0" smtClean="0">
                <a:solidFill>
                  <a:schemeClr val="tx1"/>
                </a:solidFill>
              </a:rPr>
              <a:t>National Response Corporation</a:t>
            </a:r>
          </a:p>
          <a:p>
            <a:r>
              <a:rPr lang="en-US" sz="3300" dirty="0" smtClean="0">
                <a:solidFill>
                  <a:schemeClr val="tx1"/>
                </a:solidFill>
              </a:rPr>
              <a:t>Oil Spill Response</a:t>
            </a:r>
          </a:p>
          <a:p>
            <a:r>
              <a:rPr lang="en-US" sz="3300" dirty="0" smtClean="0">
                <a:solidFill>
                  <a:schemeClr val="tx1"/>
                </a:solidFill>
              </a:rPr>
              <a:t>Clean Gulf Associates</a:t>
            </a:r>
          </a:p>
          <a:p>
            <a:r>
              <a:rPr lang="en-US" sz="3300" dirty="0" smtClean="0">
                <a:solidFill>
                  <a:schemeClr val="tx1"/>
                </a:solidFill>
              </a:rPr>
              <a:t>Oil Mop</a:t>
            </a:r>
          </a:p>
          <a:p>
            <a:r>
              <a:rPr lang="en-US" sz="3300" dirty="0" smtClean="0">
                <a:solidFill>
                  <a:schemeClr val="tx1"/>
                </a:solidFill>
              </a:rPr>
              <a:t>Research Planning</a:t>
            </a:r>
          </a:p>
          <a:p>
            <a:r>
              <a:rPr lang="en-US" sz="3300" dirty="0" smtClean="0">
                <a:solidFill>
                  <a:schemeClr val="tx1"/>
                </a:solidFill>
              </a:rPr>
              <a:t>Polar Applied Sciences</a:t>
            </a:r>
          </a:p>
          <a:p>
            <a:r>
              <a:rPr lang="en-US" sz="3300" dirty="0" smtClean="0">
                <a:solidFill>
                  <a:schemeClr val="tx1"/>
                </a:solidFill>
              </a:rPr>
              <a:t>American Pollution Control</a:t>
            </a:r>
          </a:p>
          <a:p>
            <a:r>
              <a:rPr lang="en-US" sz="3300" dirty="0" smtClean="0">
                <a:solidFill>
                  <a:schemeClr val="tx1"/>
                </a:solidFill>
              </a:rPr>
              <a:t>Tidewater</a:t>
            </a:r>
          </a:p>
          <a:p>
            <a:r>
              <a:rPr lang="en-US" sz="3300" dirty="0" smtClean="0">
                <a:solidFill>
                  <a:schemeClr val="tx1"/>
                </a:solidFill>
              </a:rPr>
              <a:t>C&amp;C Technologies</a:t>
            </a:r>
          </a:p>
          <a:p>
            <a:r>
              <a:rPr lang="en-US" sz="3300" dirty="0" smtClean="0">
                <a:solidFill>
                  <a:schemeClr val="tx1"/>
                </a:solidFill>
              </a:rPr>
              <a:t>Dynamic Offshore</a:t>
            </a:r>
          </a:p>
          <a:p>
            <a:r>
              <a:rPr lang="en-US" sz="3300" dirty="0" smtClean="0">
                <a:solidFill>
                  <a:schemeClr val="tx1"/>
                </a:solidFill>
              </a:rPr>
              <a:t>Wild Well Control</a:t>
            </a:r>
          </a:p>
          <a:p>
            <a:r>
              <a:rPr lang="en-US" sz="3300" dirty="0" smtClean="0">
                <a:solidFill>
                  <a:schemeClr val="tx1"/>
                </a:solidFill>
              </a:rPr>
              <a:t>National Ocean Industries Association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Vision of Success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l">
              <a:lnSpc>
                <a:spcPct val="80000"/>
              </a:lnSpc>
              <a:spcAft>
                <a:spcPct val="30000"/>
              </a:spcAft>
              <a:buClr>
                <a:schemeClr val="accent3"/>
              </a:buClr>
              <a:buNone/>
              <a:defRPr/>
            </a:pPr>
            <a:r>
              <a:rPr lang="en-US" sz="2000" b="1" u="sng" dirty="0">
                <a:solidFill>
                  <a:schemeClr val="tx1"/>
                </a:solidFill>
              </a:rPr>
              <a:t>PHASE 1:</a:t>
            </a:r>
            <a:r>
              <a:rPr lang="en-US" sz="2000" b="1" dirty="0">
                <a:solidFill>
                  <a:schemeClr val="tx1"/>
                </a:solidFill>
              </a:rPr>
              <a:t> Short-term (July 2 respond to on-going Congressional  efforts)</a:t>
            </a:r>
          </a:p>
          <a:p>
            <a:pPr marL="457200" indent="-457200" algn="l">
              <a:lnSpc>
                <a:spcPct val="80000"/>
              </a:lnSpc>
              <a:spcAft>
                <a:spcPct val="300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Identify gaps and potential areas needing improvement</a:t>
            </a:r>
          </a:p>
          <a:p>
            <a:pPr marL="457200" indent="-457200" algn="l">
              <a:lnSpc>
                <a:spcPct val="80000"/>
              </a:lnSpc>
              <a:spcAft>
                <a:spcPct val="300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Develop components to address gaps and areas of improvement:</a:t>
            </a:r>
          </a:p>
          <a:p>
            <a:pPr marL="1112838" lvl="2" indent="-457200">
              <a:lnSpc>
                <a:spcPct val="80000"/>
              </a:lnSpc>
              <a:spcAft>
                <a:spcPct val="30000"/>
              </a:spcAft>
              <a:buFont typeface="Arial" pitchFamily="34" charset="0"/>
              <a:buChar char="•"/>
              <a:defRPr/>
            </a:pPr>
            <a:r>
              <a:rPr lang="en-US" sz="1600" dirty="0"/>
              <a:t>Sub groups</a:t>
            </a:r>
          </a:p>
          <a:p>
            <a:pPr marL="1112838" lvl="2" indent="-457200">
              <a:lnSpc>
                <a:spcPct val="80000"/>
              </a:lnSpc>
              <a:spcAft>
                <a:spcPct val="30000"/>
              </a:spcAft>
              <a:buFont typeface="Arial" pitchFamily="34" charset="0"/>
              <a:buChar char="•"/>
              <a:defRPr/>
            </a:pPr>
            <a:r>
              <a:rPr lang="en-US" sz="1600" dirty="0"/>
              <a:t>Strategy</a:t>
            </a:r>
          </a:p>
          <a:p>
            <a:pPr marL="1112838" lvl="2" indent="-457200">
              <a:lnSpc>
                <a:spcPct val="80000"/>
              </a:lnSpc>
              <a:spcAft>
                <a:spcPct val="30000"/>
              </a:spcAft>
              <a:buFont typeface="Arial" pitchFamily="34" charset="0"/>
              <a:buChar char="•"/>
              <a:defRPr/>
            </a:pPr>
            <a:r>
              <a:rPr lang="en-US" sz="1600" dirty="0"/>
              <a:t>Action Plan</a:t>
            </a:r>
          </a:p>
          <a:p>
            <a:pPr marL="457200" indent="-457200">
              <a:lnSpc>
                <a:spcPct val="80000"/>
              </a:lnSpc>
              <a:spcAft>
                <a:spcPct val="30000"/>
              </a:spcAft>
              <a:buClr>
                <a:srgbClr val="F46D1F"/>
              </a:buClr>
              <a:buSzPct val="120000"/>
              <a:buNone/>
              <a:defRPr/>
            </a:pPr>
            <a:r>
              <a:rPr lang="en-US" sz="1500" dirty="0">
                <a:solidFill>
                  <a:schemeClr val="tx1"/>
                </a:solidFill>
              </a:rPr>
              <a:t>    </a:t>
            </a:r>
            <a:endParaRPr lang="en-US" sz="1000" dirty="0">
              <a:solidFill>
                <a:schemeClr val="tx1"/>
              </a:solidFill>
            </a:endParaRPr>
          </a:p>
          <a:p>
            <a:pPr marL="0" indent="0" algn="l">
              <a:lnSpc>
                <a:spcPct val="80000"/>
              </a:lnSpc>
              <a:spcAft>
                <a:spcPct val="30000"/>
              </a:spcAft>
              <a:buClr>
                <a:schemeClr val="accent3"/>
              </a:buClr>
              <a:buNone/>
              <a:defRPr/>
            </a:pPr>
            <a:r>
              <a:rPr lang="en-US" sz="2000" b="1" u="sng" dirty="0">
                <a:solidFill>
                  <a:schemeClr val="tx1"/>
                </a:solidFill>
              </a:rPr>
              <a:t>PHASE 2:</a:t>
            </a:r>
            <a:r>
              <a:rPr lang="en-US" sz="2000" b="1" dirty="0">
                <a:solidFill>
                  <a:schemeClr val="tx1"/>
                </a:solidFill>
              </a:rPr>
              <a:t> Mid Term (August 25, 2010)</a:t>
            </a:r>
          </a:p>
          <a:p>
            <a:pPr marL="0" indent="0" algn="l">
              <a:lnSpc>
                <a:spcPct val="80000"/>
              </a:lnSpc>
              <a:spcAft>
                <a:spcPct val="30000"/>
              </a:spcAft>
              <a:buClr>
                <a:schemeClr val="accent3"/>
              </a:buClr>
              <a:buNone/>
              <a:defRPr/>
            </a:pPr>
            <a:r>
              <a:rPr lang="en-US" sz="2000" dirty="0">
                <a:solidFill>
                  <a:schemeClr val="tx1"/>
                </a:solidFill>
              </a:rPr>
              <a:t>Interim recommendations will be developed and communicated to Presidential Commission</a:t>
            </a:r>
          </a:p>
          <a:p>
            <a:pPr marL="0" indent="0" algn="l">
              <a:lnSpc>
                <a:spcPct val="80000"/>
              </a:lnSpc>
              <a:spcAft>
                <a:spcPct val="30000"/>
              </a:spcAft>
              <a:buClr>
                <a:schemeClr val="accent3"/>
              </a:buClr>
              <a:buNone/>
              <a:defRPr/>
            </a:pPr>
            <a:endParaRPr lang="en-US" sz="2000" b="1" dirty="0">
              <a:solidFill>
                <a:schemeClr val="tx1"/>
              </a:solidFill>
            </a:endParaRPr>
          </a:p>
          <a:p>
            <a:pPr marL="0" indent="0" algn="l">
              <a:lnSpc>
                <a:spcPct val="80000"/>
              </a:lnSpc>
              <a:spcAft>
                <a:spcPct val="30000"/>
              </a:spcAft>
              <a:buClr>
                <a:schemeClr val="accent3"/>
              </a:buClr>
              <a:buNone/>
              <a:defRPr/>
            </a:pPr>
            <a:r>
              <a:rPr lang="en-US" sz="2000" b="1" u="sng" dirty="0">
                <a:solidFill>
                  <a:schemeClr val="tx1"/>
                </a:solidFill>
              </a:rPr>
              <a:t>PHASE 3:</a:t>
            </a:r>
            <a:r>
              <a:rPr lang="en-US" sz="2000" b="1" dirty="0">
                <a:solidFill>
                  <a:schemeClr val="tx1"/>
                </a:solidFill>
              </a:rPr>
              <a:t> Long Term (December 31, 2010):</a:t>
            </a:r>
          </a:p>
          <a:p>
            <a:pPr marL="457200" indent="-457200" algn="l">
              <a:lnSpc>
                <a:spcPct val="80000"/>
              </a:lnSpc>
              <a:spcAft>
                <a:spcPct val="30000"/>
              </a:spcAft>
              <a:buClr>
                <a:schemeClr val="tx1"/>
              </a:buClr>
              <a:buSzPct val="100000"/>
              <a:buFont typeface="Wingdings 2"/>
              <a:buChar char=""/>
              <a:defRPr/>
            </a:pPr>
            <a:r>
              <a:rPr lang="en-US" sz="2000" dirty="0">
                <a:solidFill>
                  <a:schemeClr val="tx1"/>
                </a:solidFill>
              </a:rPr>
              <a:t>Provide report detailing progress and activities </a:t>
            </a:r>
          </a:p>
          <a:p>
            <a:pPr marL="457200" indent="-457200" algn="l">
              <a:lnSpc>
                <a:spcPct val="80000"/>
              </a:lnSpc>
              <a:spcAft>
                <a:spcPct val="30000"/>
              </a:spcAft>
              <a:buClr>
                <a:schemeClr val="tx1"/>
              </a:buClr>
              <a:buSzPct val="100000"/>
              <a:buFont typeface="Wingdings 2"/>
              <a:buChar char=""/>
              <a:defRPr/>
            </a:pPr>
            <a:r>
              <a:rPr lang="en-US" sz="2000" dirty="0">
                <a:solidFill>
                  <a:schemeClr val="tx1"/>
                </a:solidFill>
              </a:rPr>
              <a:t>Identify next steps/milestones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>
            <a:noAutofit/>
          </a:bodyPr>
          <a:lstStyle/>
          <a:p>
            <a:pPr algn="ctr"/>
            <a:r>
              <a:rPr lang="en-US" sz="4500" dirty="0" smtClean="0"/>
              <a:t>Work Plan &amp; Scope</a:t>
            </a:r>
            <a:endParaRPr lang="en-US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40000" lnSpcReduction="20000"/>
          </a:bodyPr>
          <a:lstStyle/>
          <a:p>
            <a:pPr algn="l" fontAlgn="auto">
              <a:spcBef>
                <a:spcPts val="400"/>
              </a:spcBef>
              <a:spcAft>
                <a:spcPts val="0"/>
              </a:spcAft>
              <a:buClr>
                <a:srgbClr val="F46D1F"/>
              </a:buClr>
              <a:buSzPct val="120000"/>
              <a:defRPr/>
            </a:pPr>
            <a:r>
              <a:rPr lang="en-US" b="1" dirty="0">
                <a:solidFill>
                  <a:schemeClr val="tx1"/>
                </a:solidFill>
              </a:rPr>
              <a:t>Work Plan:</a:t>
            </a:r>
          </a:p>
          <a:p>
            <a:pPr marL="457200" indent="-457200" algn="l">
              <a:spcBef>
                <a:spcPts val="400"/>
              </a:spcBef>
              <a:buClr>
                <a:schemeClr val="tx1"/>
              </a:buClr>
              <a:buSzPct val="120000"/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Review industry data associated with oil spill preparedness and response with the objective of identifying gaps, issues, areas of concern, etc.</a:t>
            </a:r>
          </a:p>
          <a:p>
            <a:pPr marL="457200" indent="-457200" algn="l">
              <a:spcBef>
                <a:spcPts val="400"/>
              </a:spcBef>
              <a:buClr>
                <a:schemeClr val="tx1"/>
              </a:buClr>
              <a:buSzPct val="120000"/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Benchmark practices against best-in-class practices and against existing regulations.</a:t>
            </a:r>
          </a:p>
          <a:p>
            <a:pPr marL="457200" indent="-457200" algn="l">
              <a:spcBef>
                <a:spcPts val="400"/>
              </a:spcBef>
              <a:buClr>
                <a:schemeClr val="tx1"/>
              </a:buClr>
              <a:buSzPct val="120000"/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Identify opportunities to create industry best practices.</a:t>
            </a:r>
          </a:p>
          <a:p>
            <a:pPr marL="457200" indent="-457200" algn="l">
              <a:spcBef>
                <a:spcPts val="400"/>
              </a:spcBef>
              <a:buClr>
                <a:schemeClr val="tx1"/>
              </a:buClr>
              <a:buSzPct val="120000"/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Review findings from Deepwater Horizon incident response to identify improvements that can be made to oil spill response for the industry overall. </a:t>
            </a:r>
          </a:p>
          <a:p>
            <a:pPr marL="457200" indent="-457200" algn="l">
              <a:spcBef>
                <a:spcPts val="400"/>
              </a:spcBef>
              <a:buClr>
                <a:schemeClr val="tx1"/>
              </a:buClr>
              <a:buSzPct val="120000"/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Issue initial recommendations at end of Phase 1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457200" indent="-457200" algn="l">
              <a:spcBef>
                <a:spcPts val="400"/>
              </a:spcBef>
              <a:buClr>
                <a:schemeClr val="tx1"/>
              </a:buClr>
              <a:buSzPct val="120000"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Liaison with other initiatives around the world</a:t>
            </a:r>
            <a:endParaRPr lang="en-US" dirty="0">
              <a:solidFill>
                <a:schemeClr val="tx1"/>
              </a:solidFill>
            </a:endParaRPr>
          </a:p>
          <a:p>
            <a:pPr marL="114300" indent="-114300" algn="l">
              <a:spcBef>
                <a:spcPts val="400"/>
              </a:spcBef>
              <a:buClr>
                <a:srgbClr val="F46D1F"/>
              </a:buClr>
              <a:buSzPct val="120000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114300" indent="-114300" algn="l">
              <a:spcBef>
                <a:spcPts val="400"/>
              </a:spcBef>
              <a:buClr>
                <a:srgbClr val="F46D1F"/>
              </a:buClr>
              <a:buSzPct val="120000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114300" indent="-114300" algn="l" fontAlgn="auto">
              <a:spcBef>
                <a:spcPts val="400"/>
              </a:spcBef>
              <a:spcAft>
                <a:spcPts val="0"/>
              </a:spcAft>
              <a:buClr>
                <a:srgbClr val="F46D1F"/>
              </a:buClr>
              <a:buSzPct val="120000"/>
              <a:defRPr/>
            </a:pPr>
            <a:r>
              <a:rPr lang="en-US" b="1" dirty="0">
                <a:solidFill>
                  <a:schemeClr val="tx1"/>
                </a:solidFill>
              </a:rPr>
              <a:t>Boundary Conditions:</a:t>
            </a:r>
          </a:p>
          <a:p>
            <a:pPr marL="1371600" indent="-1371600" algn="l" fontAlgn="auto">
              <a:spcBef>
                <a:spcPts val="400"/>
              </a:spcBef>
              <a:spcAft>
                <a:spcPts val="0"/>
              </a:spcAft>
              <a:buClr>
                <a:schemeClr val="tx1"/>
              </a:buClr>
              <a:buSzPct val="120000"/>
              <a:defRPr/>
            </a:pPr>
            <a:r>
              <a:rPr lang="en-US" u="sng" dirty="0">
                <a:solidFill>
                  <a:schemeClr val="tx1"/>
                </a:solidFill>
              </a:rPr>
              <a:t>In Scope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 algn="l">
              <a:spcBef>
                <a:spcPts val="400"/>
              </a:spcBef>
              <a:buClr>
                <a:schemeClr val="tx1"/>
              </a:buClr>
              <a:buSzPct val="120000"/>
              <a:buFont typeface="Arial" pitchFamily="34" charset="0"/>
              <a:buChar char="•"/>
              <a:defRPr/>
            </a:pPr>
            <a:r>
              <a:rPr lang="en-US" sz="4500" dirty="0" smtClean="0">
                <a:solidFill>
                  <a:schemeClr val="tx1"/>
                </a:solidFill>
              </a:rPr>
              <a:t>Classic Oil Spill Response Issues</a:t>
            </a:r>
          </a:p>
          <a:p>
            <a:pPr marL="822960" lvl="1" indent="-457200">
              <a:spcBef>
                <a:spcPts val="400"/>
              </a:spcBef>
              <a:buClr>
                <a:schemeClr val="tx1"/>
              </a:buClr>
              <a:buSzPct val="120000"/>
              <a:defRPr/>
            </a:pPr>
            <a:r>
              <a:rPr lang="en-US" sz="4500" dirty="0" smtClean="0"/>
              <a:t>“When oil is in the water”</a:t>
            </a:r>
            <a:endParaRPr lang="en-US" sz="4500" dirty="0"/>
          </a:p>
          <a:p>
            <a:pPr marL="1371600" indent="-1371600" algn="l" fontAlgn="auto">
              <a:spcBef>
                <a:spcPts val="400"/>
              </a:spcBef>
              <a:spcAft>
                <a:spcPts val="0"/>
              </a:spcAft>
              <a:buClr>
                <a:srgbClr val="F46D1F"/>
              </a:buClr>
              <a:buSzPct val="120000"/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	</a:t>
            </a:r>
          </a:p>
          <a:p>
            <a:pPr marL="1371600" indent="-1371600" algn="l" fontAlgn="auto">
              <a:spcBef>
                <a:spcPts val="400"/>
              </a:spcBef>
              <a:spcAft>
                <a:spcPts val="0"/>
              </a:spcAft>
              <a:buClr>
                <a:schemeClr val="tx1"/>
              </a:buClr>
              <a:buSzPct val="120000"/>
              <a:buNone/>
              <a:defRPr/>
            </a:pPr>
            <a:r>
              <a:rPr lang="en-US" u="sng" dirty="0">
                <a:solidFill>
                  <a:schemeClr val="tx1"/>
                </a:solidFill>
              </a:rPr>
              <a:t>Out of Scope</a:t>
            </a:r>
            <a:r>
              <a:rPr lang="en-US" dirty="0">
                <a:solidFill>
                  <a:schemeClr val="tx1"/>
                </a:solidFill>
              </a:rPr>
              <a:t>	</a:t>
            </a:r>
          </a:p>
          <a:p>
            <a:pPr marL="457200" indent="-457200" algn="l">
              <a:spcBef>
                <a:spcPts val="400"/>
              </a:spcBef>
              <a:buClr>
                <a:schemeClr val="tx1"/>
              </a:buClr>
              <a:buSzPct val="120000"/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Subsea well control and containment techniques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500" dirty="0" smtClean="0">
                <a:solidFill>
                  <a:schemeClr val="tx1"/>
                </a:solidFill>
              </a:rPr>
              <a:t>Focus Areas</a:t>
            </a:r>
            <a:endParaRPr lang="en-US" sz="45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6062" y="1905000"/>
            <a:ext cx="4289738" cy="4571999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Oil Spill Planning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Mechanical Recovery &amp; Containment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Shoreline Protection &amp; Clean-up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Dispersants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Surface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Sub-surface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920085"/>
            <a:ext cx="3962400" cy="443484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Oil Sensing &amp; Tracking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In-Situ Burn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Alternative (Inventive - Innovative) Technologies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Funding 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W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1319</Words>
  <Application>Microsoft Office PowerPoint</Application>
  <PresentationFormat>On-screen Show (4:3)</PresentationFormat>
  <Paragraphs>347</Paragraphs>
  <Slides>27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DW theme</vt:lpstr>
      <vt:lpstr>Slide 1</vt:lpstr>
      <vt:lpstr>Slide 2</vt:lpstr>
      <vt:lpstr> </vt:lpstr>
      <vt:lpstr>JITF for Operating Procedures</vt:lpstr>
      <vt:lpstr> API RP-65 Part 2:  “Isolating Potential Flow Zones During Drilling &amp; Cementing” </vt:lpstr>
      <vt:lpstr>JITF Operating Procedures  API RP96 Deepwater Well Design Considerations </vt:lpstr>
      <vt:lpstr>API RP 96 Deepwater Well Design Considerations Forward Plan</vt:lpstr>
      <vt:lpstr>JITF Operating Procedures WCID (Well Construction Interface Document)</vt:lpstr>
      <vt:lpstr>WCID (Well Construction Interface Document) Forward Plan</vt:lpstr>
      <vt:lpstr>THANK YOU</vt:lpstr>
      <vt:lpstr>Slide 11</vt:lpstr>
      <vt:lpstr>API  Joint Industry Task Force (JITF) – Equipment Group </vt:lpstr>
      <vt:lpstr>JITF ‘White Paper’  Main Points </vt:lpstr>
      <vt:lpstr>JITF Workgroups </vt:lpstr>
      <vt:lpstr>Present to BOEMRE an Unsolicited Suggestion List before Rulemaking Occurs</vt:lpstr>
      <vt:lpstr>Slide 16</vt:lpstr>
      <vt:lpstr>Industry Task Force    Subsea Well Control and Containment Task Force </vt:lpstr>
      <vt:lpstr>Restoring Confidence in Deepwater Drilling Operations</vt:lpstr>
      <vt:lpstr>Subsea Well Control and Containment Task Force </vt:lpstr>
      <vt:lpstr>Marine Well Containment Co. (MWCC) Project </vt:lpstr>
      <vt:lpstr>Subsea Well Control and Containment Task Force </vt:lpstr>
      <vt:lpstr>Slide 22</vt:lpstr>
      <vt:lpstr>Joint Industry Task Force  to Address Oil Spill Preparedness  and Response </vt:lpstr>
      <vt:lpstr>Participants</vt:lpstr>
      <vt:lpstr>Vision of Success</vt:lpstr>
      <vt:lpstr>Work Plan &amp; Scope</vt:lpstr>
      <vt:lpstr>Focus Areas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Elizabeth Bell</dc:creator>
  <cp:lastModifiedBy>Owner</cp:lastModifiedBy>
  <cp:revision>73</cp:revision>
  <dcterms:created xsi:type="dcterms:W3CDTF">2010-07-26T14:13:02Z</dcterms:created>
  <dcterms:modified xsi:type="dcterms:W3CDTF">2010-08-31T01:55:54Z</dcterms:modified>
</cp:coreProperties>
</file>